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1" r:id="rId10"/>
    <p:sldId id="262" r:id="rId11"/>
    <p:sldId id="263" r:id="rId12"/>
    <p:sldId id="264" r:id="rId13"/>
    <p:sldId id="299" r:id="rId14"/>
    <p:sldId id="300" r:id="rId15"/>
    <p:sldId id="265" r:id="rId16"/>
    <p:sldId id="269" r:id="rId17"/>
    <p:sldId id="271" r:id="rId18"/>
    <p:sldId id="273" r:id="rId19"/>
    <p:sldId id="293" r:id="rId20"/>
    <p:sldId id="274" r:id="rId21"/>
    <p:sldId id="296" r:id="rId22"/>
    <p:sldId id="294" r:id="rId23"/>
    <p:sldId id="295" r:id="rId24"/>
    <p:sldId id="297" r:id="rId25"/>
    <p:sldId id="298" r:id="rId26"/>
    <p:sldId id="301" r:id="rId27"/>
    <p:sldId id="302" r:id="rId28"/>
    <p:sldId id="303" r:id="rId29"/>
    <p:sldId id="304" r:id="rId30"/>
    <p:sldId id="290" r:id="rId31"/>
    <p:sldId id="292" r:id="rId32"/>
    <p:sldId id="291" r:id="rId33"/>
    <p:sldId id="286" r:id="rId34"/>
    <p:sldId id="287" r:id="rId35"/>
    <p:sldId id="270" r:id="rId36"/>
    <p:sldId id="282" r:id="rId37"/>
    <p:sldId id="288" r:id="rId38"/>
    <p:sldId id="28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6F33-1A1A-4B34-9AFC-D237C895548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2FFBE-21BC-44A5-963E-EB3B4F6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5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2FFBE-21BC-44A5-963E-EB3B4F6BAD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9B97-9A62-6C1E-66F0-7066405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5FE60-99D1-0D95-61E9-FF04E0AA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13486-841A-E59E-D3E1-4929C330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F2EE1-6A96-E239-4A6B-EA685D96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DC74-8E65-A99A-6284-4A73C3A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7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D37B-598C-1D4F-2333-0EFFE7B4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DDAF-310C-9738-C561-33AA9356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9533A-EC67-E700-D110-5349BCE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0501-0871-3616-421D-7AFF0F36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5BBC0-6489-3A62-333D-EFA96AB1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B548D-5687-C026-C873-465E74C3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445A-4CF6-2F25-EC86-29527335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E4B7-B545-1971-4663-C4AF58C5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6B3CD-7FF1-139B-45DE-A98EA3C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278A-916B-E208-3BD5-CF0BF2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0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47D9-3B0D-0B07-EB1D-AE4B0EE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2D43F-ED0B-A918-267B-121BC996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08390-BF1F-A98B-8FBB-A84F7C15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4BF99-8A8A-B9CD-4D8D-8A690709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30D4F-3C67-6778-2032-442A22B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D78-3965-3802-BAD7-7984290C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4E3A3-C3D3-7B82-82C2-33CEF2D1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D2BF-E482-8046-9083-18FF3E5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F1B36-D956-4195-0AA2-B66B819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68FE9-5E86-E0B3-326D-8D4D09B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F9FC-9238-2D8F-F65C-F7E2EA0F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007F-96A9-61E2-D98B-2214F99A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B0CB-64DB-289C-DA65-42E4A4CF9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34FE8-17FD-A26B-91DB-EE70D525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FAE44-C691-99A9-97F6-D6BD74E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DA935-FE3B-8AA3-8ECD-4B4A618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3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5166-BE88-0811-8E1C-96A245E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0534B-25B5-9B8D-5627-1CAE2EA1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4E0FA-A83E-C062-6CDA-4CCECD3F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44ED4F-8C85-1ABC-CD71-E671DE84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CF1EA-3B4C-5BB7-6D4D-9EFB5969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C8BB0D-9B84-F45F-FA87-A672D6B1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BD1D6-717E-6021-4D38-A195A845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E3992-A4F6-60CD-3125-6020DA3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7097-B5FB-2A61-3235-0CB2A3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6C384-8444-13D1-0DFB-846B5AA2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898A-C5CB-2670-8AFD-6DEE8426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4863E-1179-5AF0-5A7D-515FE692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B0889-099B-C1BB-6C73-8990C641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46D00-3FEA-D46A-D630-6F5878B5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4FF6-8546-FC2C-09AF-4651176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ED-8E2E-560E-EFA6-38908EDA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EA7E2-974A-5CB5-AA86-2EFD75EC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A2AE7E-76F6-86E3-1D20-4C184C94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054BA-5EF3-0E1A-173E-F6A52A87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394BB-E3CE-3F5E-EB94-704C551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A0900-7487-5C84-085C-1B827EB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46B0-BC65-FC23-9C21-B234E9AE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AB7807-A434-4A36-EB5A-BABBDD0F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85C3D-D507-04B6-AD00-63D8F707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0FA8B-C937-4D43-15D4-8FEBF3F5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04C88-CC6B-0BD5-9AD4-855E6185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F127-1E3E-ADA5-D7F0-ED6C50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1835D-8661-86CD-4C6D-C268E05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A24AE-0F8F-579E-A38E-0AE07BB8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0F53-3999-F992-AE24-6344DEEE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D249B-6A65-433C-9A66-F2311DBAC215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64F-E7E1-92D7-258B-EB91F949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BD05-A0B5-213F-F930-8C828F4D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0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D0E14-E021-03ED-909E-0257A005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핸드이노</a:t>
            </a:r>
            <a:r>
              <a:rPr lang="ko-KR" altLang="en-US" dirty="0"/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198515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DFD7-6935-0596-45FF-47519EE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8963C-8FE3-2155-BFCD-1CECD228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" y="1909572"/>
            <a:ext cx="6067718" cy="409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ACFAA-815E-DF4C-76D6-363539EA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56" y="2712646"/>
            <a:ext cx="1324579" cy="143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B2E3CA-5940-FC79-EE3D-5E3378FE3CAB}"/>
              </a:ext>
            </a:extLst>
          </p:cNvPr>
          <p:cNvSpPr/>
          <p:nvPr/>
        </p:nvSpPr>
        <p:spPr>
          <a:xfrm>
            <a:off x="6858650" y="3227831"/>
            <a:ext cx="2020824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19B38-7D2D-338C-11C7-86F1393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0A8CB-DCDD-9524-DDE0-867D2524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40" y="2541595"/>
            <a:ext cx="1324579" cy="143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E840E-711C-C9FC-E9DA-68BFEBCF61BF}"/>
              </a:ext>
            </a:extLst>
          </p:cNvPr>
          <p:cNvSpPr txBox="1"/>
          <p:nvPr/>
        </p:nvSpPr>
        <p:spPr>
          <a:xfrm>
            <a:off x="1" y="2202752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R,g,b</a:t>
            </a:r>
            <a:r>
              <a:rPr lang="ko-KR" altLang="en-US" sz="2800" dirty="0"/>
              <a:t>의 밝기로 색 표현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2C04C-0658-9475-7A65-8E43033F3BF1}"/>
              </a:ext>
            </a:extLst>
          </p:cNvPr>
          <p:cNvGrpSpPr/>
          <p:nvPr/>
        </p:nvGrpSpPr>
        <p:grpSpPr>
          <a:xfrm>
            <a:off x="0" y="2725972"/>
            <a:ext cx="4014240" cy="1587173"/>
            <a:chOff x="0" y="2725972"/>
            <a:chExt cx="4014240" cy="1587173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8A7702-F496-C9BF-4F7B-93A35AD8EB08}"/>
                </a:ext>
              </a:extLst>
            </p:cNvPr>
            <p:cNvSpPr/>
            <p:nvPr/>
          </p:nvSpPr>
          <p:spPr>
            <a:xfrm rot="5400000">
              <a:off x="1261874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BF7AA-F1E5-C822-15A6-5A09DC349328}"/>
                </a:ext>
              </a:extLst>
            </p:cNvPr>
            <p:cNvSpPr txBox="1"/>
            <p:nvPr/>
          </p:nvSpPr>
          <p:spPr>
            <a:xfrm>
              <a:off x="0" y="3789925"/>
              <a:ext cx="401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R,g,b</a:t>
              </a:r>
              <a:r>
                <a:rPr lang="ko-KR" altLang="en-US" sz="2800" dirty="0"/>
                <a:t>의 세 수로 색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224B-983D-1CF0-DDD8-77065E35B01A}"/>
              </a:ext>
            </a:extLst>
          </p:cNvPr>
          <p:cNvGrpSpPr/>
          <p:nvPr/>
        </p:nvGrpSpPr>
        <p:grpSpPr>
          <a:xfrm>
            <a:off x="5565648" y="1240072"/>
            <a:ext cx="6014981" cy="2971800"/>
            <a:chOff x="5565648" y="1240072"/>
            <a:chExt cx="6014981" cy="2971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8FD035E-F911-BA26-9060-CA64E0BE5493}"/>
                </a:ext>
              </a:extLst>
            </p:cNvPr>
            <p:cNvSpPr/>
            <p:nvPr/>
          </p:nvSpPr>
          <p:spPr>
            <a:xfrm>
              <a:off x="5565648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5EF794-50FC-0730-CC53-0C300568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279" y="1240072"/>
              <a:ext cx="4705350" cy="297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E4077-B91B-5F49-8DF8-1B15509283B2}"/>
              </a:ext>
            </a:extLst>
          </p:cNvPr>
          <p:cNvSpPr txBox="1"/>
          <p:nvPr/>
        </p:nvSpPr>
        <p:spPr>
          <a:xfrm>
            <a:off x="6875279" y="429688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픽셀의 모임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5A040-A766-DF53-6831-175ED4B8DAAA}"/>
              </a:ext>
            </a:extLst>
          </p:cNvPr>
          <p:cNvGrpSpPr/>
          <p:nvPr/>
        </p:nvGrpSpPr>
        <p:grpSpPr>
          <a:xfrm>
            <a:off x="8881126" y="4292221"/>
            <a:ext cx="2847219" cy="523220"/>
            <a:chOff x="8881126" y="4292221"/>
            <a:chExt cx="2847219" cy="52322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AB81D55-7937-1461-330E-5FF8AD4A9764}"/>
                </a:ext>
              </a:extLst>
            </p:cNvPr>
            <p:cNvSpPr/>
            <p:nvPr/>
          </p:nvSpPr>
          <p:spPr>
            <a:xfrm>
              <a:off x="8881126" y="4292221"/>
              <a:ext cx="841372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19D77-1DE3-64DB-88B3-DE004F543D52}"/>
                </a:ext>
              </a:extLst>
            </p:cNvPr>
            <p:cNvSpPr txBox="1"/>
            <p:nvPr/>
          </p:nvSpPr>
          <p:spPr>
            <a:xfrm>
              <a:off x="9621678" y="4292221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픽셀의 배열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2F7C4FE-E063-AB65-921F-968CDD91CF42}"/>
              </a:ext>
            </a:extLst>
          </p:cNvPr>
          <p:cNvSpPr/>
          <p:nvPr/>
        </p:nvSpPr>
        <p:spPr>
          <a:xfrm rot="5400000">
            <a:off x="10413400" y="4869743"/>
            <a:ext cx="523221" cy="3903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D6CB-E3C4-E931-37FE-1D01FF8424DB}"/>
              </a:ext>
            </a:extLst>
          </p:cNvPr>
          <p:cNvSpPr txBox="1"/>
          <p:nvPr/>
        </p:nvSpPr>
        <p:spPr>
          <a:xfrm>
            <a:off x="9558358" y="5343980"/>
            <a:ext cx="225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세 수의 배열</a:t>
            </a:r>
            <a:endParaRPr lang="en-US" altLang="ko-KR" sz="2800" dirty="0"/>
          </a:p>
          <a:p>
            <a:r>
              <a:rPr lang="en-US" altLang="ko-KR" sz="2800" dirty="0"/>
              <a:t>[ [0,122,222],</a:t>
            </a:r>
          </a:p>
          <a:p>
            <a:r>
              <a:rPr lang="en-US" altLang="ko-KR" sz="2800" dirty="0"/>
              <a:t>  ,,, 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03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CC56D-41DE-085D-0DC8-FD2715A6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2050" name="Picture 2" descr="플립북 애니메이션 &gt; 자유갤러리 | 쿨엔조이">
            <a:extLst>
              <a:ext uri="{FF2B5EF4-FFF2-40B4-BE49-F238E27FC236}">
                <a16:creationId xmlns:a16="http://schemas.microsoft.com/office/drawing/2014/main" id="{7B6B250B-1CEB-BD52-FEB5-4F6DD052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54B520-01E6-31FB-6406-92344C0F6282}"/>
              </a:ext>
            </a:extLst>
          </p:cNvPr>
          <p:cNvGrpSpPr/>
          <p:nvPr/>
        </p:nvGrpSpPr>
        <p:grpSpPr>
          <a:xfrm>
            <a:off x="5952155" y="3198167"/>
            <a:ext cx="5604336" cy="534078"/>
            <a:chOff x="5952155" y="3198167"/>
            <a:chExt cx="5604336" cy="53407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F690A11-3A5B-5D70-1776-61DD2C12C967}"/>
                </a:ext>
              </a:extLst>
            </p:cNvPr>
            <p:cNvSpPr/>
            <p:nvPr/>
          </p:nvSpPr>
          <p:spPr>
            <a:xfrm>
              <a:off x="5952155" y="3209731"/>
              <a:ext cx="1278294" cy="5225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AB707-D400-226F-5849-2DE3185E3928}"/>
                </a:ext>
              </a:extLst>
            </p:cNvPr>
            <p:cNvSpPr txBox="1"/>
            <p:nvPr/>
          </p:nvSpPr>
          <p:spPr>
            <a:xfrm>
              <a:off x="7333860" y="3198167"/>
              <a:ext cx="4222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동영상 </a:t>
              </a:r>
              <a:r>
                <a:rPr lang="en-US" altLang="ko-KR" sz="2400" dirty="0"/>
                <a:t>= </a:t>
              </a:r>
              <a:r>
                <a:rPr lang="ko-KR" altLang="en-US" sz="2400" dirty="0"/>
                <a:t>이미지의 빠른 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4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45E9-E49E-B6D6-8D84-0473D70F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64EF-C700-BECA-1F79-8FE1F4B0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인공지능을 사용한 문제 해결 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904E6F-E127-E9CC-F0D8-583482917612}"/>
              </a:ext>
            </a:extLst>
          </p:cNvPr>
          <p:cNvSpPr/>
          <p:nvPr/>
        </p:nvSpPr>
        <p:spPr>
          <a:xfrm>
            <a:off x="1796012" y="210248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D2D85E-B006-A356-8EC7-8B2637A88DB1}"/>
              </a:ext>
            </a:extLst>
          </p:cNvPr>
          <p:cNvSpPr/>
          <p:nvPr/>
        </p:nvSpPr>
        <p:spPr>
          <a:xfrm>
            <a:off x="5037785" y="2102488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91CB0E-8F7E-85B1-C868-73C7D6EC4516}"/>
              </a:ext>
            </a:extLst>
          </p:cNvPr>
          <p:cNvSpPr/>
          <p:nvPr/>
        </p:nvSpPr>
        <p:spPr>
          <a:xfrm>
            <a:off x="8571776" y="210248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093CFF-D61A-3E28-4D00-95C145B98294}"/>
              </a:ext>
            </a:extLst>
          </p:cNvPr>
          <p:cNvSpPr/>
          <p:nvPr/>
        </p:nvSpPr>
        <p:spPr>
          <a:xfrm>
            <a:off x="1796012" y="3691076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CA8C7B-B11B-22B5-F8BC-56A32DD4CAD1}"/>
              </a:ext>
            </a:extLst>
          </p:cNvPr>
          <p:cNvSpPr/>
          <p:nvPr/>
        </p:nvSpPr>
        <p:spPr>
          <a:xfrm>
            <a:off x="5043571" y="3713799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E9BA2CD-FA02-29B3-0A6D-8149342871FE}"/>
              </a:ext>
            </a:extLst>
          </p:cNvPr>
          <p:cNvSpPr/>
          <p:nvPr/>
        </p:nvSpPr>
        <p:spPr>
          <a:xfrm>
            <a:off x="3747346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3D23B-DB00-CA76-6FBC-F03A62F09EFF}"/>
              </a:ext>
            </a:extLst>
          </p:cNvPr>
          <p:cNvSpPr/>
          <p:nvPr/>
        </p:nvSpPr>
        <p:spPr>
          <a:xfrm>
            <a:off x="7281337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DCD28A-6B03-A79A-893C-503AF5F1FC50}"/>
              </a:ext>
            </a:extLst>
          </p:cNvPr>
          <p:cNvSpPr/>
          <p:nvPr/>
        </p:nvSpPr>
        <p:spPr>
          <a:xfrm>
            <a:off x="380369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7C28DFF-4D4E-E6D5-21D2-8C3C3300D4D6}"/>
              </a:ext>
            </a:extLst>
          </p:cNvPr>
          <p:cNvSpPr/>
          <p:nvPr/>
        </p:nvSpPr>
        <p:spPr>
          <a:xfrm>
            <a:off x="3747346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C6B505-AB49-A707-6962-4F488C28899F}"/>
              </a:ext>
            </a:extLst>
          </p:cNvPr>
          <p:cNvSpPr/>
          <p:nvPr/>
        </p:nvSpPr>
        <p:spPr>
          <a:xfrm>
            <a:off x="7281337" y="3999346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7399F1-CF61-7CDE-EDED-1E7CADFE176C}"/>
              </a:ext>
            </a:extLst>
          </p:cNvPr>
          <p:cNvSpPr/>
          <p:nvPr/>
        </p:nvSpPr>
        <p:spPr>
          <a:xfrm>
            <a:off x="8571776" y="373681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AE2ED6CD-6013-0610-6131-1997E0F6D57E}"/>
              </a:ext>
            </a:extLst>
          </p:cNvPr>
          <p:cNvSpPr/>
          <p:nvPr/>
        </p:nvSpPr>
        <p:spPr>
          <a:xfrm flipH="1">
            <a:off x="2489890" y="5129035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ED7A8B-801E-51C2-D097-F2461072771B}"/>
              </a:ext>
            </a:extLst>
          </p:cNvPr>
          <p:cNvSpPr/>
          <p:nvPr/>
        </p:nvSpPr>
        <p:spPr>
          <a:xfrm>
            <a:off x="3041845" y="2149643"/>
            <a:ext cx="2016381" cy="2598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A0C69-9CA8-3067-F752-BA6330165355}"/>
              </a:ext>
            </a:extLst>
          </p:cNvPr>
          <p:cNvSpPr/>
          <p:nvPr/>
        </p:nvSpPr>
        <p:spPr>
          <a:xfrm>
            <a:off x="3191188" y="2791918"/>
            <a:ext cx="1717696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A44679-64EF-5209-A33F-06ADF1B92A6B}"/>
              </a:ext>
            </a:extLst>
          </p:cNvPr>
          <p:cNvSpPr/>
          <p:nvPr/>
        </p:nvSpPr>
        <p:spPr>
          <a:xfrm>
            <a:off x="3191188" y="3825762"/>
            <a:ext cx="1717696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수집한 데이터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8150B1-1AC5-0195-6572-86A20935D243}"/>
              </a:ext>
            </a:extLst>
          </p:cNvPr>
          <p:cNvSpPr/>
          <p:nvPr/>
        </p:nvSpPr>
        <p:spPr>
          <a:xfrm>
            <a:off x="6600134" y="4050200"/>
            <a:ext cx="2011378" cy="6982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새로운 데이터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DF76E5E-0885-5F87-60AF-10B38C9D9DDC}"/>
              </a:ext>
            </a:extLst>
          </p:cNvPr>
          <p:cNvSpPr/>
          <p:nvPr/>
        </p:nvSpPr>
        <p:spPr>
          <a:xfrm>
            <a:off x="6600134" y="2791918"/>
            <a:ext cx="2016381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사전 데이터를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학습한 인공지능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FADC3B-61AA-1DF4-5CE7-E71B896D9BBA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4908884" y="3171053"/>
            <a:ext cx="16912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F4116D6-33B3-AC58-7096-42CF373D935C}"/>
              </a:ext>
            </a:extLst>
          </p:cNvPr>
          <p:cNvCxnSpPr>
            <a:cxnSpLocks/>
            <a:stCxn id="17" idx="0"/>
            <a:endCxn id="24" idx="2"/>
          </p:cNvCxnSpPr>
          <p:nvPr/>
        </p:nvCxnSpPr>
        <p:spPr>
          <a:xfrm flipV="1">
            <a:off x="7605823" y="3550188"/>
            <a:ext cx="2502" cy="5000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94E0EDC-C04A-F795-A9C4-D9B10E29D1B5}"/>
              </a:ext>
            </a:extLst>
          </p:cNvPr>
          <p:cNvSpPr/>
          <p:nvPr/>
        </p:nvSpPr>
        <p:spPr>
          <a:xfrm>
            <a:off x="6600134" y="1554956"/>
            <a:ext cx="2011378" cy="6982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문제에 맞는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좋은 결과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7AC8B23-A18B-2086-0D5F-FDA7CEE95E0B}"/>
              </a:ext>
            </a:extLst>
          </p:cNvPr>
          <p:cNvCxnSpPr>
            <a:cxnSpLocks/>
            <a:stCxn id="24" idx="0"/>
            <a:endCxn id="33" idx="2"/>
          </p:cNvCxnSpPr>
          <p:nvPr/>
        </p:nvCxnSpPr>
        <p:spPr>
          <a:xfrm flipH="1" flipV="1">
            <a:off x="7605823" y="2253219"/>
            <a:ext cx="2502" cy="5386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7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17" grpId="0" animBg="1"/>
      <p:bldP spid="24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2089-92E9-9C37-6000-D8BE7AFB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용어설명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9CD9AA-1145-51EE-F7E8-0DDA0522CFCB}"/>
              </a:ext>
            </a:extLst>
          </p:cNvPr>
          <p:cNvSpPr/>
          <p:nvPr/>
        </p:nvSpPr>
        <p:spPr>
          <a:xfrm>
            <a:off x="2286000" y="1690688"/>
            <a:ext cx="7626096" cy="46369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B5C52C-9BF3-5E1B-8C34-0CD5CB4BE06B}"/>
              </a:ext>
            </a:extLst>
          </p:cNvPr>
          <p:cNvSpPr/>
          <p:nvPr/>
        </p:nvSpPr>
        <p:spPr>
          <a:xfrm>
            <a:off x="2933700" y="2743200"/>
            <a:ext cx="6324600" cy="3073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머신러닝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56F615-AA77-3D72-7057-B7A5E208D4E8}"/>
              </a:ext>
            </a:extLst>
          </p:cNvPr>
          <p:cNvSpPr/>
          <p:nvPr/>
        </p:nvSpPr>
        <p:spPr>
          <a:xfrm>
            <a:off x="4243387" y="3905250"/>
            <a:ext cx="3705225" cy="15365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인공신경망 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딥러닝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773D-FD2A-A8D7-5D2D-B8C7AFEC7B0D}"/>
              </a:ext>
            </a:extLst>
          </p:cNvPr>
          <p:cNvSpPr txBox="1"/>
          <p:nvPr/>
        </p:nvSpPr>
        <p:spPr>
          <a:xfrm>
            <a:off x="4224333" y="22448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사람의 지능을 인공적으로 만든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C82EA-5791-17A2-6984-CEA8FFD15889}"/>
              </a:ext>
            </a:extLst>
          </p:cNvPr>
          <p:cNvSpPr txBox="1"/>
          <p:nvPr/>
        </p:nvSpPr>
        <p:spPr>
          <a:xfrm>
            <a:off x="4652334" y="324433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학습하는 것</a:t>
            </a:r>
          </a:p>
        </p:txBody>
      </p:sp>
    </p:spTree>
    <p:extLst>
      <p:ext uri="{BB962C8B-B14F-4D97-AF65-F5344CB8AC3E}">
        <p14:creationId xmlns:p14="http://schemas.microsoft.com/office/powerpoint/2010/main" val="26651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A342E3EE-7099-1762-C909-2015507D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44" y="-126137"/>
            <a:ext cx="8940512" cy="7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03027D80-118F-B9CA-F048-810E1FBCE50F}"/>
              </a:ext>
            </a:extLst>
          </p:cNvPr>
          <p:cNvSpPr/>
          <p:nvPr/>
        </p:nvSpPr>
        <p:spPr>
          <a:xfrm>
            <a:off x="6200775" y="133350"/>
            <a:ext cx="1695450" cy="676275"/>
          </a:xfrm>
          <a:prstGeom prst="donut">
            <a:avLst>
              <a:gd name="adj" fmla="val 951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62166-B4B9-88DF-A204-A456B2BF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C48AA-8CEA-44A5-2E9F-60B388D7A746}"/>
              </a:ext>
            </a:extLst>
          </p:cNvPr>
          <p:cNvGrpSpPr/>
          <p:nvPr/>
        </p:nvGrpSpPr>
        <p:grpSpPr>
          <a:xfrm>
            <a:off x="2775520" y="2290866"/>
            <a:ext cx="5735987" cy="3237804"/>
            <a:chOff x="1488594" y="1588471"/>
            <a:chExt cx="5735987" cy="3237804"/>
          </a:xfrm>
        </p:grpSpPr>
        <p:pic>
          <p:nvPicPr>
            <p:cNvPr id="4" name="Picture 6" descr="신경 세포 - 위키백과, 우리 모두의 백과사전">
              <a:extLst>
                <a:ext uri="{FF2B5EF4-FFF2-40B4-BE49-F238E27FC236}">
                  <a16:creationId xmlns:a16="http://schemas.microsoft.com/office/drawing/2014/main" id="{149D66D2-5DA8-C697-39C7-2102486D6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594" y="1588471"/>
              <a:ext cx="5735987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A25F6-7139-46D6-2765-6DC1F2DF4C8F}"/>
                </a:ext>
              </a:extLst>
            </p:cNvPr>
            <p:cNvSpPr txBox="1"/>
            <p:nvPr/>
          </p:nvSpPr>
          <p:spPr>
            <a:xfrm>
              <a:off x="2199586" y="4364610"/>
              <a:ext cx="4314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인체 신경의 기본 단위인 뉴런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4AC5BA-3A83-E194-4772-C0A52C1B9AD6}"/>
              </a:ext>
            </a:extLst>
          </p:cNvPr>
          <p:cNvGrpSpPr/>
          <p:nvPr/>
        </p:nvGrpSpPr>
        <p:grpSpPr>
          <a:xfrm>
            <a:off x="430008" y="2421045"/>
            <a:ext cx="2573930" cy="2680769"/>
            <a:chOff x="430008" y="2421045"/>
            <a:chExt cx="2573930" cy="268076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364D60C-BDE2-421B-CD32-CF393D5F2E87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E178D17-1966-0BA5-DC4A-44A1A05BA114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2B3F768-282D-32BD-F99C-39325CF4436A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D2BDF6-173B-ADCF-5720-6B832BD05ACA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E7D565-F27B-6FD3-55AB-555D23B59548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/>
                <a:t>자극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2BE9A1-3B3C-8377-997B-8F1205B9C312}"/>
              </a:ext>
            </a:extLst>
          </p:cNvPr>
          <p:cNvGrpSpPr/>
          <p:nvPr/>
        </p:nvGrpSpPr>
        <p:grpSpPr>
          <a:xfrm>
            <a:off x="4391489" y="603504"/>
            <a:ext cx="2543530" cy="2921021"/>
            <a:chOff x="4391489" y="603504"/>
            <a:chExt cx="2543530" cy="2921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A1804-46E5-8CFD-0371-DB65BDDB6A90}"/>
                </a:ext>
              </a:extLst>
            </p:cNvPr>
            <p:cNvSpPr txBox="1"/>
            <p:nvPr/>
          </p:nvSpPr>
          <p:spPr>
            <a:xfrm>
              <a:off x="5138802" y="603504"/>
              <a:ext cx="105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역치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B196A8-C144-D2F2-EEE2-C2D0C349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489" y="1057206"/>
              <a:ext cx="2543530" cy="24673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B6F170-B013-A221-3A01-2DE5E08E6FA3}"/>
              </a:ext>
            </a:extLst>
          </p:cNvPr>
          <p:cNvGrpSpPr/>
          <p:nvPr/>
        </p:nvGrpSpPr>
        <p:grpSpPr>
          <a:xfrm>
            <a:off x="7832557" y="2347970"/>
            <a:ext cx="2438510" cy="784598"/>
            <a:chOff x="7832557" y="2347970"/>
            <a:chExt cx="2438510" cy="784598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2D4233C-9FDA-A2E1-5379-42C1B27A5831}"/>
                </a:ext>
              </a:extLst>
            </p:cNvPr>
            <p:cNvSpPr/>
            <p:nvPr/>
          </p:nvSpPr>
          <p:spPr>
            <a:xfrm rot="20581455">
              <a:off x="7832557" y="27554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16784A-4547-B8A6-D202-988A016C811A}"/>
                </a:ext>
              </a:extLst>
            </p:cNvPr>
            <p:cNvSpPr txBox="1"/>
            <p:nvPr/>
          </p:nvSpPr>
          <p:spPr>
            <a:xfrm>
              <a:off x="8913130" y="2347970"/>
              <a:ext cx="1357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/>
                <a:t>전달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5A757-0832-73CD-0B04-DB6914B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수학적 구현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76B036-B210-4BA8-190A-877E45C53FA9}"/>
              </a:ext>
            </a:extLst>
          </p:cNvPr>
          <p:cNvSpPr/>
          <p:nvPr/>
        </p:nvSpPr>
        <p:spPr>
          <a:xfrm>
            <a:off x="3619491" y="1753563"/>
            <a:ext cx="4233672" cy="42336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B2356E-E146-2DE5-F418-73529586434D}"/>
              </a:ext>
            </a:extLst>
          </p:cNvPr>
          <p:cNvGrpSpPr/>
          <p:nvPr/>
        </p:nvGrpSpPr>
        <p:grpSpPr>
          <a:xfrm>
            <a:off x="713472" y="2475530"/>
            <a:ext cx="2573930" cy="2680769"/>
            <a:chOff x="430008" y="2421045"/>
            <a:chExt cx="2573930" cy="2680769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0D85FB3-EB15-7731-DAD7-3FBB7137399B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5F29817-F24B-9628-719C-931AB935CBE7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EE68F71-21BA-0DF1-BA40-35A6DFFB7FE2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DF284FF-6120-AECD-C688-2B3D5675EC65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64DFA-C30E-0CE9-CCA8-D38F2136AD49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입력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71494B-0F66-B754-69E3-3606BEC16FE4}"/>
              </a:ext>
            </a:extLst>
          </p:cNvPr>
          <p:cNvGrpSpPr/>
          <p:nvPr/>
        </p:nvGrpSpPr>
        <p:grpSpPr>
          <a:xfrm>
            <a:off x="8206925" y="3300787"/>
            <a:ext cx="2937891" cy="646331"/>
            <a:chOff x="7857328" y="2347970"/>
            <a:chExt cx="2937891" cy="646331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9EF2405-90A1-508C-0A39-E5DE8D692E34}"/>
                </a:ext>
              </a:extLst>
            </p:cNvPr>
            <p:cNvSpPr/>
            <p:nvPr/>
          </p:nvSpPr>
          <p:spPr>
            <a:xfrm>
              <a:off x="7857328" y="2482599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8E9A8-34E3-7C57-57D5-87410538D5F0}"/>
                </a:ext>
              </a:extLst>
            </p:cNvPr>
            <p:cNvSpPr txBox="1"/>
            <p:nvPr/>
          </p:nvSpPr>
          <p:spPr>
            <a:xfrm>
              <a:off x="8913130" y="2347970"/>
              <a:ext cx="1882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값 전달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945EB6-B23C-4CA4-9959-8DFC15D1BE2A}"/>
              </a:ext>
            </a:extLst>
          </p:cNvPr>
          <p:cNvGrpSpPr/>
          <p:nvPr/>
        </p:nvGrpSpPr>
        <p:grpSpPr>
          <a:xfrm>
            <a:off x="4756311" y="2274036"/>
            <a:ext cx="2908720" cy="2733401"/>
            <a:chOff x="4370408" y="2242089"/>
            <a:chExt cx="2908720" cy="27334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AA63A7-AF71-16BD-611B-57CD5DD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408" y="2765309"/>
              <a:ext cx="2731839" cy="22101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0DC1F-E804-B2DE-CD45-BD10371FB6AE}"/>
                </a:ext>
              </a:extLst>
            </p:cNvPr>
            <p:cNvSpPr txBox="1"/>
            <p:nvPr/>
          </p:nvSpPr>
          <p:spPr>
            <a:xfrm>
              <a:off x="4770479" y="2242089"/>
              <a:ext cx="2508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활성화함수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2A88AF-688F-4AC8-2B34-FF121D36FEA7}"/>
              </a:ext>
            </a:extLst>
          </p:cNvPr>
          <p:cNvGrpSpPr/>
          <p:nvPr/>
        </p:nvGrpSpPr>
        <p:grpSpPr>
          <a:xfrm>
            <a:off x="2446595" y="2233651"/>
            <a:ext cx="2556430" cy="3298036"/>
            <a:chOff x="2446595" y="2233651"/>
            <a:chExt cx="2556430" cy="3298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887F3B-D477-5F97-736C-0479DAC29457}"/>
                </a:ext>
              </a:extLst>
            </p:cNvPr>
            <p:cNvGrpSpPr/>
            <p:nvPr/>
          </p:nvGrpSpPr>
          <p:grpSpPr>
            <a:xfrm>
              <a:off x="2446595" y="2233651"/>
              <a:ext cx="1449222" cy="3298036"/>
              <a:chOff x="2446595" y="2233651"/>
              <a:chExt cx="1449222" cy="32980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99674F-ED46-165B-7A9E-2D7C6FF10D94}"/>
                  </a:ext>
                </a:extLst>
              </p:cNvPr>
              <p:cNvSpPr txBox="1"/>
              <p:nvPr/>
            </p:nvSpPr>
            <p:spPr>
              <a:xfrm>
                <a:off x="2446595" y="355854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D53E5E-DA56-7BC9-4ADA-32457BE2CE61}"/>
                  </a:ext>
                </a:extLst>
              </p:cNvPr>
              <p:cNvSpPr txBox="1"/>
              <p:nvPr/>
            </p:nvSpPr>
            <p:spPr>
              <a:xfrm>
                <a:off x="2754982" y="223365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F2AD1-2140-CE14-6097-0A3715505CA2}"/>
                  </a:ext>
                </a:extLst>
              </p:cNvPr>
              <p:cNvSpPr txBox="1"/>
              <p:nvPr/>
            </p:nvSpPr>
            <p:spPr>
              <a:xfrm>
                <a:off x="2716540" y="4235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CB48-BA82-7B96-C8BE-731F71006DC6}"/>
                  </a:ext>
                </a:extLst>
              </p:cNvPr>
              <p:cNvSpPr txBox="1"/>
              <p:nvPr/>
            </p:nvSpPr>
            <p:spPr>
              <a:xfrm>
                <a:off x="2797439" y="516235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CE301-A70D-C0BE-BA53-8D3F5B8CF0A8}"/>
                </a:ext>
              </a:extLst>
            </p:cNvPr>
            <p:cNvSpPr txBox="1"/>
            <p:nvPr/>
          </p:nvSpPr>
          <p:spPr>
            <a:xfrm>
              <a:off x="3645088" y="3481597"/>
              <a:ext cx="1357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+bias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4CCCD5C-A1D3-A6A4-0C28-51C2FD237042}"/>
              </a:ext>
            </a:extLst>
          </p:cNvPr>
          <p:cNvGrpSpPr/>
          <p:nvPr/>
        </p:nvGrpSpPr>
        <p:grpSpPr>
          <a:xfrm>
            <a:off x="4201361" y="1326590"/>
            <a:ext cx="3440306" cy="2974542"/>
            <a:chOff x="4201361" y="1326590"/>
            <a:chExt cx="3440306" cy="297454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3F2C8F8-9C23-24F8-CA1D-13BE224A73DB}"/>
                </a:ext>
              </a:extLst>
            </p:cNvPr>
            <p:cNvSpPr/>
            <p:nvPr/>
          </p:nvSpPr>
          <p:spPr>
            <a:xfrm>
              <a:off x="4201361" y="1854740"/>
              <a:ext cx="3440306" cy="2446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8A19E-764C-2027-AA64-63A59DE42204}"/>
                </a:ext>
              </a:extLst>
            </p:cNvPr>
            <p:cNvSpPr txBox="1"/>
            <p:nvPr/>
          </p:nvSpPr>
          <p:spPr>
            <a:xfrm>
              <a:off x="5143867" y="13265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뉴런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8AB7BF-2675-C33E-0C08-31EFC2392EEA}"/>
              </a:ext>
            </a:extLst>
          </p:cNvPr>
          <p:cNvSpPr txBox="1"/>
          <p:nvPr/>
        </p:nvSpPr>
        <p:spPr>
          <a:xfrm>
            <a:off x="4382441" y="2195519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z=sum(xi*</a:t>
            </a:r>
            <a:r>
              <a:rPr lang="en-US" altLang="ko-KR" sz="2800" b="1" dirty="0" err="1"/>
              <a:t>wi</a:t>
            </a:r>
            <a:r>
              <a:rPr lang="en-US" altLang="ko-KR" sz="2800" b="1" dirty="0"/>
              <a:t>) + b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4598F-4FF3-7B9E-C4C6-FA21F40E9C55}"/>
              </a:ext>
            </a:extLst>
          </p:cNvPr>
          <p:cNvSpPr txBox="1"/>
          <p:nvPr/>
        </p:nvSpPr>
        <p:spPr>
          <a:xfrm>
            <a:off x="4448164" y="3554564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활성화함수 </a:t>
            </a:r>
            <a:r>
              <a:rPr lang="en-US" altLang="ko-KR" sz="2800" b="1" dirty="0"/>
              <a:t>F</a:t>
            </a:r>
            <a:endParaRPr lang="ko-KR" altLang="en-US" sz="2800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4098975-1AA9-E4F9-202B-5D0188471771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5595273" y="2718739"/>
            <a:ext cx="416781" cy="835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2B0467-0CA7-C15B-42A3-2E647913A807}"/>
              </a:ext>
            </a:extLst>
          </p:cNvPr>
          <p:cNvGrpSpPr/>
          <p:nvPr/>
        </p:nvGrpSpPr>
        <p:grpSpPr>
          <a:xfrm>
            <a:off x="428990" y="490808"/>
            <a:ext cx="2106667" cy="5479868"/>
            <a:chOff x="428990" y="490808"/>
            <a:chExt cx="2106667" cy="54798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EA06B06-6948-7F09-88CB-E0C76EEE57F0}"/>
                </a:ext>
              </a:extLst>
            </p:cNvPr>
            <p:cNvSpPr/>
            <p:nvPr/>
          </p:nvSpPr>
          <p:spPr>
            <a:xfrm>
              <a:off x="1077122" y="1275638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E5FD7A3-8710-7FEF-08F1-71E227377ECD}"/>
                </a:ext>
              </a:extLst>
            </p:cNvPr>
            <p:cNvSpPr/>
            <p:nvPr/>
          </p:nvSpPr>
          <p:spPr>
            <a:xfrm>
              <a:off x="1077122" y="2491244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538F46-4A74-CACA-B968-C707EAC81760}"/>
                </a:ext>
              </a:extLst>
            </p:cNvPr>
            <p:cNvSpPr/>
            <p:nvPr/>
          </p:nvSpPr>
          <p:spPr>
            <a:xfrm>
              <a:off x="1077122" y="3825758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x3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EEEE6A0-3CC0-8C37-A715-72863EAFC7DA}"/>
                </a:ext>
              </a:extLst>
            </p:cNvPr>
            <p:cNvSpPr/>
            <p:nvPr/>
          </p:nvSpPr>
          <p:spPr>
            <a:xfrm>
              <a:off x="1077122" y="5160272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x4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B3A792-5C2D-4B6D-E535-9A06B63B916D}"/>
                </a:ext>
              </a:extLst>
            </p:cNvPr>
            <p:cNvSpPr txBox="1"/>
            <p:nvPr/>
          </p:nvSpPr>
          <p:spPr>
            <a:xfrm>
              <a:off x="428990" y="490808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뉴런의 입력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2C7F2A-0505-D73C-8710-EF8BDFBF5047}"/>
              </a:ext>
            </a:extLst>
          </p:cNvPr>
          <p:cNvGrpSpPr/>
          <p:nvPr/>
        </p:nvGrpSpPr>
        <p:grpSpPr>
          <a:xfrm>
            <a:off x="1887526" y="1219418"/>
            <a:ext cx="2494915" cy="4346056"/>
            <a:chOff x="1887526" y="1219418"/>
            <a:chExt cx="2494915" cy="43460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D7836FA-8889-C6D7-6E66-BCB2D7BF487C}"/>
                </a:ext>
              </a:extLst>
            </p:cNvPr>
            <p:cNvGrpSpPr/>
            <p:nvPr/>
          </p:nvGrpSpPr>
          <p:grpSpPr>
            <a:xfrm>
              <a:off x="1887526" y="1586438"/>
              <a:ext cx="2494915" cy="870691"/>
              <a:chOff x="1887526" y="1586438"/>
              <a:chExt cx="2494915" cy="870691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67B08F6-273F-5765-5AF6-67BEEBB661EF}"/>
                  </a:ext>
                </a:extLst>
              </p:cNvPr>
              <p:cNvCxnSpPr>
                <a:cxnSpLocks/>
                <a:stCxn id="4" idx="6"/>
                <a:endCxn id="28" idx="1"/>
              </p:cNvCxnSpPr>
              <p:nvPr/>
            </p:nvCxnSpPr>
            <p:spPr>
              <a:xfrm>
                <a:off x="1887526" y="1680840"/>
                <a:ext cx="2494915" cy="7762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923AA6-5E37-5EF9-DCCC-DE6585B176F0}"/>
                  </a:ext>
                </a:extLst>
              </p:cNvPr>
              <p:cNvSpPr txBox="1"/>
              <p:nvPr/>
            </p:nvSpPr>
            <p:spPr>
              <a:xfrm>
                <a:off x="2697930" y="1586438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w1</a:t>
                </a:r>
                <a:endParaRPr lang="ko-KR" altLang="en-US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8F3176-0A2D-5F2B-E072-22593753C4A2}"/>
                </a:ext>
              </a:extLst>
            </p:cNvPr>
            <p:cNvGrpSpPr/>
            <p:nvPr/>
          </p:nvGrpSpPr>
          <p:grpSpPr>
            <a:xfrm>
              <a:off x="1887526" y="2368540"/>
              <a:ext cx="2494915" cy="527906"/>
              <a:chOff x="1780876" y="766037"/>
              <a:chExt cx="2494915" cy="527906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35DB081-EFC6-ACAA-D5B6-F5E57EF5C589}"/>
                  </a:ext>
                </a:extLst>
              </p:cNvPr>
              <p:cNvCxnSpPr>
                <a:cxnSpLocks/>
                <a:stCxn id="5" idx="6"/>
                <a:endCxn id="28" idx="1"/>
              </p:cNvCxnSpPr>
              <p:nvPr/>
            </p:nvCxnSpPr>
            <p:spPr>
              <a:xfrm flipV="1">
                <a:off x="1780876" y="854626"/>
                <a:ext cx="2494915" cy="439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2EE42-9549-88FF-97B6-BD705189A5D2}"/>
                  </a:ext>
                </a:extLst>
              </p:cNvPr>
              <p:cNvSpPr txBox="1"/>
              <p:nvPr/>
            </p:nvSpPr>
            <p:spPr>
              <a:xfrm>
                <a:off x="2582767" y="76603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w2</a:t>
                </a:r>
                <a:endParaRPr lang="ko-KR" altLang="en-US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EFF8985-56CF-535C-9E5D-3BCEA9B9856E}"/>
                </a:ext>
              </a:extLst>
            </p:cNvPr>
            <p:cNvGrpSpPr/>
            <p:nvPr/>
          </p:nvGrpSpPr>
          <p:grpSpPr>
            <a:xfrm>
              <a:off x="1887526" y="2457129"/>
              <a:ext cx="2494915" cy="1773831"/>
              <a:chOff x="1674226" y="-226091"/>
              <a:chExt cx="2494915" cy="1773831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0756C87-457E-812A-0C31-90F1F5BC4DBF}"/>
                  </a:ext>
                </a:extLst>
              </p:cNvPr>
              <p:cNvCxnSpPr>
                <a:cxnSpLocks/>
                <a:stCxn id="6" idx="6"/>
                <a:endCxn id="28" idx="1"/>
              </p:cNvCxnSpPr>
              <p:nvPr/>
            </p:nvCxnSpPr>
            <p:spPr>
              <a:xfrm flipV="1">
                <a:off x="1674226" y="-226091"/>
                <a:ext cx="2494915" cy="17738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C3A4FA-3634-4C88-CB18-4EA4FC5566D8}"/>
                  </a:ext>
                </a:extLst>
              </p:cNvPr>
              <p:cNvSpPr txBox="1"/>
              <p:nvPr/>
            </p:nvSpPr>
            <p:spPr>
              <a:xfrm>
                <a:off x="2476116" y="39964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w3</a:t>
                </a:r>
                <a:endParaRPr lang="ko-KR" altLang="en-US" b="1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882BA72-98E7-78CB-6745-DB3E0662EA2E}"/>
                </a:ext>
              </a:extLst>
            </p:cNvPr>
            <p:cNvGrpSpPr/>
            <p:nvPr/>
          </p:nvGrpSpPr>
          <p:grpSpPr>
            <a:xfrm>
              <a:off x="1887526" y="2457129"/>
              <a:ext cx="2494915" cy="3108345"/>
              <a:chOff x="1316545" y="-1466410"/>
              <a:chExt cx="2494915" cy="3108345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348335A5-3FEB-5377-C272-070E6B80BF95}"/>
                  </a:ext>
                </a:extLst>
              </p:cNvPr>
              <p:cNvCxnSpPr>
                <a:cxnSpLocks/>
                <a:stCxn id="7" idx="6"/>
                <a:endCxn id="28" idx="1"/>
              </p:cNvCxnSpPr>
              <p:nvPr/>
            </p:nvCxnSpPr>
            <p:spPr>
              <a:xfrm flipV="1">
                <a:off x="1316545" y="-1466410"/>
                <a:ext cx="2494915" cy="31083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9551D9-CF4E-8664-E79E-5A66C5597A65}"/>
                  </a:ext>
                </a:extLst>
              </p:cNvPr>
              <p:cNvSpPr txBox="1"/>
              <p:nvPr/>
            </p:nvSpPr>
            <p:spPr>
              <a:xfrm>
                <a:off x="2113176" y="-15464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w4</a:t>
                </a:r>
                <a:endParaRPr lang="ko-KR" altLang="en-US" b="1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992ECF-4237-A75A-1125-A830CED7FA00}"/>
                </a:ext>
              </a:extLst>
            </p:cNvPr>
            <p:cNvSpPr txBox="1"/>
            <p:nvPr/>
          </p:nvSpPr>
          <p:spPr>
            <a:xfrm>
              <a:off x="1887526" y="1219418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뉴런의 가중치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925B6BC-8D26-9F25-48C4-C46876DFE008}"/>
              </a:ext>
            </a:extLst>
          </p:cNvPr>
          <p:cNvSpPr txBox="1"/>
          <p:nvPr/>
        </p:nvSpPr>
        <p:spPr>
          <a:xfrm>
            <a:off x="6479579" y="1169727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뉴런의 </a:t>
            </a:r>
            <a:r>
              <a:rPr lang="en-US" altLang="ko-KR" sz="2400" b="1" dirty="0"/>
              <a:t>bias</a:t>
            </a:r>
            <a:endParaRPr lang="ko-KR" altLang="en-US" sz="2400" b="1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947B252-4971-7D12-54F1-AE5FA5C3F079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7259510" y="1631392"/>
            <a:ext cx="121919" cy="564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AC3BFEC-77DF-1620-8869-158D322A3B6E}"/>
              </a:ext>
            </a:extLst>
          </p:cNvPr>
          <p:cNvSpPr txBox="1"/>
          <p:nvPr/>
        </p:nvSpPr>
        <p:spPr>
          <a:xfrm>
            <a:off x="8594261" y="184981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뉴런의 출력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95657FD-46F5-07C7-C55B-510E5AB02107}"/>
              </a:ext>
            </a:extLst>
          </p:cNvPr>
          <p:cNvSpPr/>
          <p:nvPr/>
        </p:nvSpPr>
        <p:spPr>
          <a:xfrm>
            <a:off x="9242392" y="2618596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y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987AB55-21CF-94E1-2CA6-F4F4A6C5C23C}"/>
              </a:ext>
            </a:extLst>
          </p:cNvPr>
          <p:cNvCxnSpPr>
            <a:cxnSpLocks/>
            <a:stCxn id="45" idx="3"/>
            <a:endCxn id="82" idx="2"/>
          </p:cNvCxnSpPr>
          <p:nvPr/>
        </p:nvCxnSpPr>
        <p:spPr>
          <a:xfrm flipV="1">
            <a:off x="6742382" y="3023798"/>
            <a:ext cx="2500010" cy="79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499890B-6B54-EA9E-23D8-CA25CEA3400A}"/>
              </a:ext>
            </a:extLst>
          </p:cNvPr>
          <p:cNvSpPr txBox="1"/>
          <p:nvPr/>
        </p:nvSpPr>
        <p:spPr>
          <a:xfrm>
            <a:off x="9021461" y="3452199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y=F(z)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474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  <p:bldP spid="77" grpId="0"/>
      <p:bldP spid="81" grpId="0"/>
      <p:bldP spid="82" grpId="0" animBg="1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7068311" y="2283714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298448" y="2418809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192890" y="2418809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612032" y="2249424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703320" y="3210199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780294" y="3210199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784695" y="1190372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A42-16B2-4702-C344-EAF0AC02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6A3AB-AB5B-4483-F4B8-41112AEB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134171"/>
            <a:ext cx="4329218" cy="3430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C55F9-43EC-22ED-DD16-0225C773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1" y="2001515"/>
            <a:ext cx="6318023" cy="36962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9D18DA1-C01C-FCDB-139B-52A6EEA0B1A4}"/>
              </a:ext>
            </a:extLst>
          </p:cNvPr>
          <p:cNvSpPr/>
          <p:nvPr/>
        </p:nvSpPr>
        <p:spPr>
          <a:xfrm>
            <a:off x="4659053" y="3572576"/>
            <a:ext cx="1055802" cy="377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4E45C3-4B13-6A31-4B35-2EC636535430}"/>
              </a:ext>
            </a:extLst>
          </p:cNvPr>
          <p:cNvGrpSpPr/>
          <p:nvPr/>
        </p:nvGrpSpPr>
        <p:grpSpPr>
          <a:xfrm>
            <a:off x="0" y="212291"/>
            <a:ext cx="6701589" cy="5382393"/>
            <a:chOff x="0" y="212291"/>
            <a:chExt cx="6701589" cy="53823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D28B68-D5F9-6467-4428-B16A42B6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8280"/>
            <a:stretch/>
          </p:blipFill>
          <p:spPr>
            <a:xfrm>
              <a:off x="0" y="797066"/>
              <a:ext cx="6701589" cy="47976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B8C545-76F7-E879-1820-F9D258280CB8}"/>
                </a:ext>
              </a:extLst>
            </p:cNvPr>
            <p:cNvSpPr txBox="1"/>
            <p:nvPr/>
          </p:nvSpPr>
          <p:spPr>
            <a:xfrm>
              <a:off x="1876926" y="212291"/>
              <a:ext cx="3201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/>
                <a:t>인공신경망 모델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D381E3-1E2B-8058-EC86-57017C76047A}"/>
              </a:ext>
            </a:extLst>
          </p:cNvPr>
          <p:cNvSpPr txBox="1"/>
          <p:nvPr/>
        </p:nvSpPr>
        <p:spPr>
          <a:xfrm>
            <a:off x="6437734" y="2081463"/>
            <a:ext cx="4277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y1=F(w1,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735F1-95CB-3010-1F96-49AFE40726B6}"/>
              </a:ext>
            </a:extLst>
          </p:cNvPr>
          <p:cNvSpPr txBox="1"/>
          <p:nvPr/>
        </p:nvSpPr>
        <p:spPr>
          <a:xfrm>
            <a:off x="6437734" y="2965042"/>
            <a:ext cx="4338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y2=G(w1,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64181-A0EA-22C5-9DA8-238738A1EBB3}"/>
              </a:ext>
            </a:extLst>
          </p:cNvPr>
          <p:cNvSpPr txBox="1"/>
          <p:nvPr/>
        </p:nvSpPr>
        <p:spPr>
          <a:xfrm>
            <a:off x="6437734" y="3780649"/>
            <a:ext cx="435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y3=H(w1,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85F4DF-2F50-E3F0-0C1B-31F4645138BD}"/>
              </a:ext>
            </a:extLst>
          </p:cNvPr>
          <p:cNvGrpSpPr/>
          <p:nvPr/>
        </p:nvGrpSpPr>
        <p:grpSpPr>
          <a:xfrm>
            <a:off x="1524114" y="4716378"/>
            <a:ext cx="3618444" cy="1867776"/>
            <a:chOff x="1524114" y="4716378"/>
            <a:chExt cx="3618444" cy="1867776"/>
          </a:xfrm>
        </p:grpSpPr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0E4C5A0-3F6D-4471-BEA9-35EF39E635E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817284" y="5423208"/>
              <a:ext cx="1606166" cy="19250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FD177-10ED-1781-8E6C-99D29B7FE871}"/>
                </a:ext>
              </a:extLst>
            </p:cNvPr>
            <p:cNvSpPr txBox="1"/>
            <p:nvPr/>
          </p:nvSpPr>
          <p:spPr>
            <a:xfrm>
              <a:off x="1716620" y="6060934"/>
              <a:ext cx="3425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각각의 선이 가중치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322172-E81F-B866-39FA-65FD8D901FC7}"/>
              </a:ext>
            </a:extLst>
          </p:cNvPr>
          <p:cNvGrpSpPr/>
          <p:nvPr/>
        </p:nvGrpSpPr>
        <p:grpSpPr>
          <a:xfrm>
            <a:off x="2663944" y="4847755"/>
            <a:ext cx="3390672" cy="1100871"/>
            <a:chOff x="2663944" y="4847755"/>
            <a:chExt cx="3390672" cy="1100871"/>
          </a:xfrm>
        </p:grpSpPr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47EA2C4-54DB-931D-6957-F6032C2E691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rot="5400000">
              <a:off x="2614394" y="4897306"/>
              <a:ext cx="839261" cy="740159"/>
            </a:xfrm>
            <a:prstGeom prst="bentConnector4">
              <a:avLst>
                <a:gd name="adj1" fmla="val 34414"/>
                <a:gd name="adj2" fmla="val 13088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2872D-491C-67FB-FD0C-569FD9300268}"/>
                </a:ext>
              </a:extLst>
            </p:cNvPr>
            <p:cNvSpPr txBox="1"/>
            <p:nvPr/>
          </p:nvSpPr>
          <p:spPr>
            <a:xfrm>
              <a:off x="2663944" y="5425406"/>
              <a:ext cx="3390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각각의 뉴런에 </a:t>
              </a:r>
              <a:r>
                <a:rPr lang="en-US" altLang="ko-KR" sz="2800" b="1" dirty="0"/>
                <a:t>bias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2E90E-6784-F066-760C-D45A43AA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2461"/>
            <a:ext cx="10515600" cy="1325563"/>
          </a:xfrm>
        </p:spPr>
        <p:txBody>
          <a:bodyPr/>
          <a:lstStyle/>
          <a:p>
            <a:r>
              <a:rPr lang="ko-KR" altLang="en-US" dirty="0"/>
              <a:t>계산</a:t>
            </a:r>
            <a:r>
              <a:rPr lang="en-US" altLang="ko-KR" dirty="0"/>
              <a:t>, </a:t>
            </a:r>
            <a:r>
              <a:rPr lang="ko-KR" altLang="en-US" dirty="0"/>
              <a:t>학습 예제</a:t>
            </a:r>
          </a:p>
        </p:txBody>
      </p:sp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17A8CDD1-E788-9545-114E-53A1ACB4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10" y="286860"/>
            <a:ext cx="790189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440CC0CD-BC9C-D0D5-1DD7-E4364FDEE52F}"/>
              </a:ext>
            </a:extLst>
          </p:cNvPr>
          <p:cNvSpPr/>
          <p:nvPr/>
        </p:nvSpPr>
        <p:spPr>
          <a:xfrm>
            <a:off x="9798217" y="2752723"/>
            <a:ext cx="994109" cy="676275"/>
          </a:xfrm>
          <a:prstGeom prst="donut">
            <a:avLst>
              <a:gd name="adj" fmla="val 951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846F5-CAEF-A93B-7C8A-D6A5107E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E8A6-5E5A-2004-F47A-3C0CCA94C8A8}"/>
              </a:ext>
            </a:extLst>
          </p:cNvPr>
          <p:cNvSpPr txBox="1"/>
          <p:nvPr/>
        </p:nvSpPr>
        <p:spPr>
          <a:xfrm>
            <a:off x="179680" y="1094730"/>
            <a:ext cx="569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목표 </a:t>
            </a:r>
            <a:r>
              <a:rPr lang="en-US" altLang="ko-KR" sz="2400" dirty="0"/>
              <a:t>: </a:t>
            </a:r>
            <a:r>
              <a:rPr lang="ko-KR" altLang="en-US" sz="2400" dirty="0"/>
              <a:t>국어</a:t>
            </a:r>
            <a:r>
              <a:rPr lang="en-US" altLang="ko-KR" sz="2400" dirty="0"/>
              <a:t>, </a:t>
            </a:r>
            <a:r>
              <a:rPr lang="ko-KR" altLang="en-US" sz="2400" dirty="0"/>
              <a:t>수학 점수로 물리 점수 예측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AB2F11-C608-0723-60F0-AA41384045FB}"/>
              </a:ext>
            </a:extLst>
          </p:cNvPr>
          <p:cNvSpPr/>
          <p:nvPr/>
        </p:nvSpPr>
        <p:spPr>
          <a:xfrm>
            <a:off x="5166510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은닉층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1D1DE0-F4ED-EC3E-41AD-256EBC3DC0AE}"/>
              </a:ext>
            </a:extLst>
          </p:cNvPr>
          <p:cNvSpPr/>
          <p:nvPr/>
        </p:nvSpPr>
        <p:spPr>
          <a:xfrm>
            <a:off x="1448554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9E3870-9AB8-DE9D-82F4-E48F327C93D2}"/>
              </a:ext>
            </a:extLst>
          </p:cNvPr>
          <p:cNvSpPr/>
          <p:nvPr/>
        </p:nvSpPr>
        <p:spPr>
          <a:xfrm>
            <a:off x="1616042" y="2605858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국어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E397BA-6A03-5645-8F7A-363F65970DEC}"/>
              </a:ext>
            </a:extLst>
          </p:cNvPr>
          <p:cNvSpPr/>
          <p:nvPr/>
        </p:nvSpPr>
        <p:spPr>
          <a:xfrm>
            <a:off x="1616040" y="3812962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B9A7BB-7F74-9A58-949E-1A5AD84E4420}"/>
              </a:ext>
            </a:extLst>
          </p:cNvPr>
          <p:cNvSpPr/>
          <p:nvPr/>
        </p:nvSpPr>
        <p:spPr>
          <a:xfrm>
            <a:off x="8884467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B9F28A-A355-DBB0-0DE1-7B1966660372}"/>
              </a:ext>
            </a:extLst>
          </p:cNvPr>
          <p:cNvSpPr/>
          <p:nvPr/>
        </p:nvSpPr>
        <p:spPr>
          <a:xfrm>
            <a:off x="9051955" y="3073654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물리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E41D6-4653-AEED-E586-68009BCE1EA4}"/>
              </a:ext>
            </a:extLst>
          </p:cNvPr>
          <p:cNvGrpSpPr/>
          <p:nvPr/>
        </p:nvGrpSpPr>
        <p:grpSpPr>
          <a:xfrm>
            <a:off x="2684348" y="2785048"/>
            <a:ext cx="6367607" cy="1706895"/>
            <a:chOff x="2684348" y="2785048"/>
            <a:chExt cx="6367607" cy="170689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9B8CFCB-4AA1-E2E9-1F5F-2AD78EDB4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4349" y="2785048"/>
              <a:ext cx="3123449" cy="2659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0245084-97C5-7D97-1DDE-7D0A3523FFD5}"/>
                </a:ext>
              </a:extLst>
            </p:cNvPr>
            <p:cNvCxnSpPr>
              <a:cxnSpLocks/>
            </p:cNvCxnSpPr>
            <p:nvPr/>
          </p:nvCxnSpPr>
          <p:spPr>
            <a:xfrm>
              <a:off x="2684349" y="3075160"/>
              <a:ext cx="3123449" cy="77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C12BB2E-D9E4-B7A5-3930-B509A048882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84351" y="3058531"/>
              <a:ext cx="3123447" cy="294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4311ED-EF81-E19A-3CBC-E7F93A63987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684349" y="3610796"/>
              <a:ext cx="3123449" cy="654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308C86-3D0A-2E3E-E6FD-2F3909089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4348" y="3938215"/>
              <a:ext cx="3108735" cy="3515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A76CBD-1B5A-5B56-3F44-63CA46B82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84348" y="4265635"/>
              <a:ext cx="3183805" cy="226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0DFD801-F3BC-3B5D-9018-F0DEFBC8A02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255945" y="3058531"/>
              <a:ext cx="2796010" cy="467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16FCC0A-51D9-7C9C-3678-D7AA9099549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255945" y="3526327"/>
              <a:ext cx="2796010" cy="6299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0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C8BBBF7A-C0D8-D686-6D8F-E208ABC1BAF0}"/>
              </a:ext>
            </a:extLst>
          </p:cNvPr>
          <p:cNvGrpSpPr/>
          <p:nvPr/>
        </p:nvGrpSpPr>
        <p:grpSpPr>
          <a:xfrm>
            <a:off x="679008" y="783507"/>
            <a:ext cx="860080" cy="4097066"/>
            <a:chOff x="679008" y="783507"/>
            <a:chExt cx="860080" cy="40970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B865E05-2B9A-BEC7-5C59-52F3B4CF3F50}"/>
                </a:ext>
              </a:extLst>
            </p:cNvPr>
            <p:cNvSpPr/>
            <p:nvPr/>
          </p:nvSpPr>
          <p:spPr>
            <a:xfrm>
              <a:off x="679008" y="1297665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국어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850064C-E756-0B5E-3658-153CE3178122}"/>
                </a:ext>
              </a:extLst>
            </p:cNvPr>
            <p:cNvSpPr/>
            <p:nvPr/>
          </p:nvSpPr>
          <p:spPr>
            <a:xfrm>
              <a:off x="679008" y="402049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수학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F60463-6016-0FC2-EA48-420BBD2E2BA2}"/>
                </a:ext>
              </a:extLst>
            </p:cNvPr>
            <p:cNvSpPr txBox="1"/>
            <p:nvPr/>
          </p:nvSpPr>
          <p:spPr>
            <a:xfrm>
              <a:off x="785882" y="78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CA8A10-9ED0-9D52-385C-54EE95C17D05}"/>
              </a:ext>
            </a:extLst>
          </p:cNvPr>
          <p:cNvGrpSpPr/>
          <p:nvPr/>
        </p:nvGrpSpPr>
        <p:grpSpPr>
          <a:xfrm>
            <a:off x="3420699" y="765967"/>
            <a:ext cx="860080" cy="4114606"/>
            <a:chOff x="3420699" y="765967"/>
            <a:chExt cx="860080" cy="411460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0BABAD-00A1-BF99-45FF-36A81D80FD09}"/>
                </a:ext>
              </a:extLst>
            </p:cNvPr>
            <p:cNvSpPr/>
            <p:nvPr/>
          </p:nvSpPr>
          <p:spPr>
            <a:xfrm>
              <a:off x="3420699" y="1291442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z1</a:t>
              </a: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FB69C2-DEA8-8227-DBE2-6F26A8CC0B98}"/>
                </a:ext>
              </a:extLst>
            </p:cNvPr>
            <p:cNvSpPr/>
            <p:nvPr/>
          </p:nvSpPr>
          <p:spPr>
            <a:xfrm>
              <a:off x="3420699" y="402049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z2</a:t>
              </a: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140C46-9DBE-A4C5-171F-A861B41AB5DC}"/>
                </a:ext>
              </a:extLst>
            </p:cNvPr>
            <p:cNvSpPr txBox="1"/>
            <p:nvPr/>
          </p:nvSpPr>
          <p:spPr>
            <a:xfrm>
              <a:off x="3527573" y="7659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은닉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219095-0E88-D71B-B8BE-24A78A4E244C}"/>
              </a:ext>
            </a:extLst>
          </p:cNvPr>
          <p:cNvGrpSpPr/>
          <p:nvPr/>
        </p:nvGrpSpPr>
        <p:grpSpPr>
          <a:xfrm>
            <a:off x="6189293" y="2404801"/>
            <a:ext cx="860080" cy="1229412"/>
            <a:chOff x="6189293" y="2404801"/>
            <a:chExt cx="860080" cy="12294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9EBBE88-1AFD-66F9-BE3B-DEE03FB6E168}"/>
                </a:ext>
              </a:extLst>
            </p:cNvPr>
            <p:cNvSpPr/>
            <p:nvPr/>
          </p:nvSpPr>
          <p:spPr>
            <a:xfrm>
              <a:off x="6189293" y="277413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물리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cy-GB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ŷ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b3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6B040-7EBA-03D8-618F-6AA3ED13FC8A}"/>
                </a:ext>
              </a:extLst>
            </p:cNvPr>
            <p:cNvSpPr txBox="1"/>
            <p:nvPr/>
          </p:nvSpPr>
          <p:spPr>
            <a:xfrm>
              <a:off x="6296167" y="24048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418EFCC-6B02-FE09-2EC5-AE1BB87A456E}"/>
              </a:ext>
            </a:extLst>
          </p:cNvPr>
          <p:cNvGrpSpPr/>
          <p:nvPr/>
        </p:nvGrpSpPr>
        <p:grpSpPr>
          <a:xfrm>
            <a:off x="1539088" y="1542299"/>
            <a:ext cx="1881611" cy="3116462"/>
            <a:chOff x="1539088" y="1542299"/>
            <a:chExt cx="1881611" cy="3116462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27E06FF-D1E6-C180-B34D-E6D4EAA54A2E}"/>
                </a:ext>
              </a:extLst>
            </p:cNvPr>
            <p:cNvCxnSpPr>
              <a:stCxn id="4" idx="6"/>
              <a:endCxn id="7" idx="2"/>
            </p:cNvCxnSpPr>
            <p:nvPr/>
          </p:nvCxnSpPr>
          <p:spPr>
            <a:xfrm flipV="1">
              <a:off x="1539088" y="1721482"/>
              <a:ext cx="1881611" cy="62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D8CC05F-0E07-33DD-0AE7-13A736570B14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1539088" y="1727705"/>
              <a:ext cx="1881611" cy="2722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AF9A46-1BEE-6AF1-2A02-5C04902D11A7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1539088" y="1721482"/>
              <a:ext cx="1881611" cy="2729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5A6BF32-3AAE-B3ED-6B44-BACED7516EF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539088" y="4450533"/>
              <a:ext cx="18816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A61277B-810B-6546-35C9-4410A3B0856A}"/>
                </a:ext>
              </a:extLst>
            </p:cNvPr>
            <p:cNvSpPr/>
            <p:nvPr/>
          </p:nvSpPr>
          <p:spPr>
            <a:xfrm>
              <a:off x="2469201" y="1542299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w11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C887802D-56DD-4EDF-1672-85CCCA726F34}"/>
                </a:ext>
              </a:extLst>
            </p:cNvPr>
            <p:cNvSpPr/>
            <p:nvPr/>
          </p:nvSpPr>
          <p:spPr>
            <a:xfrm>
              <a:off x="2635934" y="2114553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w21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98E2114-8A5B-084E-D011-D8993395D15B}"/>
                </a:ext>
              </a:extLst>
            </p:cNvPr>
            <p:cNvSpPr/>
            <p:nvPr/>
          </p:nvSpPr>
          <p:spPr>
            <a:xfrm>
              <a:off x="2619203" y="3599805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w12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5E6D666-4619-5D2F-89CC-AF8CBCAFDDDE}"/>
                </a:ext>
              </a:extLst>
            </p:cNvPr>
            <p:cNvSpPr/>
            <p:nvPr/>
          </p:nvSpPr>
          <p:spPr>
            <a:xfrm>
              <a:off x="2560619" y="4294172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w22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93CBA19-019E-7B98-FDBA-E75413A162CB}"/>
              </a:ext>
            </a:extLst>
          </p:cNvPr>
          <p:cNvGrpSpPr/>
          <p:nvPr/>
        </p:nvGrpSpPr>
        <p:grpSpPr>
          <a:xfrm>
            <a:off x="4280779" y="1721482"/>
            <a:ext cx="1908514" cy="2729051"/>
            <a:chOff x="4280779" y="1721482"/>
            <a:chExt cx="1908514" cy="2729051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ED17FBC-608E-2F55-73D5-15C1EC01BB4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280779" y="1721482"/>
              <a:ext cx="1908514" cy="1482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9965D0A-3EF8-E3A0-1580-AB921D0FA23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280779" y="3204173"/>
              <a:ext cx="1908514" cy="1246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A800A72-733B-45D8-2AED-F6E44C345894}"/>
                </a:ext>
              </a:extLst>
            </p:cNvPr>
            <p:cNvSpPr/>
            <p:nvPr/>
          </p:nvSpPr>
          <p:spPr>
            <a:xfrm>
              <a:off x="4776951" y="2280532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w31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56E51C2-72BD-96C9-6472-4DFEDA4F3C0F}"/>
                </a:ext>
              </a:extLst>
            </p:cNvPr>
            <p:cNvSpPr/>
            <p:nvPr/>
          </p:nvSpPr>
          <p:spPr>
            <a:xfrm>
              <a:off x="4776950" y="3655904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w32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A0D849D-840F-E7E4-837A-9B1822404365}"/>
              </a:ext>
            </a:extLst>
          </p:cNvPr>
          <p:cNvSpPr txBox="1"/>
          <p:nvPr/>
        </p:nvSpPr>
        <p:spPr>
          <a:xfrm>
            <a:off x="4350812" y="1329297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z1 = F(x1*w11 + x2*w21 + b1)</a:t>
            </a:r>
            <a:endParaRPr lang="ko-KR" altLang="en-US" sz="20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8ED499-FEC6-DCA9-E788-B1A81CFD2B0D}"/>
              </a:ext>
            </a:extLst>
          </p:cNvPr>
          <p:cNvSpPr txBox="1"/>
          <p:nvPr/>
        </p:nvSpPr>
        <p:spPr>
          <a:xfrm>
            <a:off x="4350811" y="4450533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z2 = F(x1*w12 + x2*w22 + b2)</a:t>
            </a:r>
            <a:endParaRPr lang="ko-KR" altLang="en-US" sz="2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9FB422-6286-7720-1342-072CD5D84636}"/>
              </a:ext>
            </a:extLst>
          </p:cNvPr>
          <p:cNvSpPr txBox="1"/>
          <p:nvPr/>
        </p:nvSpPr>
        <p:spPr>
          <a:xfrm>
            <a:off x="7137771" y="2975767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ŷ</a:t>
            </a:r>
            <a:r>
              <a:rPr lang="en-US" altLang="ko-KR" sz="2000" b="1" dirty="0"/>
              <a:t> = F(z1*w31 + z2*w32 + b3)</a:t>
            </a:r>
            <a:endParaRPr lang="ko-KR" altLang="en-US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C6D780-7A54-3F19-A59B-75941300822B}"/>
              </a:ext>
            </a:extLst>
          </p:cNvPr>
          <p:cNvSpPr txBox="1"/>
          <p:nvPr/>
        </p:nvSpPr>
        <p:spPr>
          <a:xfrm>
            <a:off x="325347" y="5079780"/>
            <a:ext cx="1172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400" b="1" dirty="0"/>
              <a:t>ŷ</a:t>
            </a:r>
            <a:r>
              <a:rPr lang="en-US" altLang="ko-KR" sz="2400" b="1" dirty="0"/>
              <a:t> = F( F(x1*w11 + x2*w21 + b1)*w31 + F(x1*w12 + x2*w22 + b2)*w32 + b3 )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5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FC2936-7661-5FAE-BC80-697BA9B1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1761"/>
              </p:ext>
            </p:extLst>
          </p:nvPr>
        </p:nvGraphicFramePr>
        <p:xfrm>
          <a:off x="737355" y="2131060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92E601-DCA0-2027-2FE3-4B8D018780D1}"/>
              </a:ext>
            </a:extLst>
          </p:cNvPr>
          <p:cNvSpPr txBox="1"/>
          <p:nvPr/>
        </p:nvSpPr>
        <p:spPr>
          <a:xfrm>
            <a:off x="1206529" y="17617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BEB1E-9E36-2613-7CC6-852D8ADC4E9F}"/>
              </a:ext>
            </a:extLst>
          </p:cNvPr>
          <p:cNvSpPr txBox="1"/>
          <p:nvPr/>
        </p:nvSpPr>
        <p:spPr>
          <a:xfrm>
            <a:off x="3444403" y="176172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예측한 데이터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251666-7267-7C2A-AC2C-00CEB2D6E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62400"/>
              </p:ext>
            </p:extLst>
          </p:nvPr>
        </p:nvGraphicFramePr>
        <p:xfrm>
          <a:off x="4188125" y="2131060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EA8EFA-710A-EF1F-3491-557E7269B7B2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 flipV="1">
            <a:off x="5870067" y="1504130"/>
            <a:ext cx="1222752" cy="442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92F16-4231-3A12-D9DA-8724987A2ED0}"/>
              </a:ext>
            </a:extLst>
          </p:cNvPr>
          <p:cNvSpPr txBox="1"/>
          <p:nvPr/>
        </p:nvSpPr>
        <p:spPr>
          <a:xfrm>
            <a:off x="7092819" y="2383952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어떻게 하면 잘 예측할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AA6637-94C6-0D31-56BB-1489DD2A603E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8942845" y="2753284"/>
            <a:ext cx="0" cy="64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6E698C-1E22-6420-C37D-74D2AEE409C3}"/>
              </a:ext>
            </a:extLst>
          </p:cNvPr>
          <p:cNvSpPr txBox="1"/>
          <p:nvPr/>
        </p:nvSpPr>
        <p:spPr>
          <a:xfrm>
            <a:off x="7677114" y="340225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 </a:t>
            </a:r>
            <a:r>
              <a:rPr lang="ko-KR" altLang="en-US" dirty="0" err="1"/>
              <a:t>예측한다는건</a:t>
            </a:r>
            <a:r>
              <a:rPr lang="ko-KR" altLang="en-US" dirty="0"/>
              <a:t>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99ED70-A496-B164-0737-BB70881F2422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8942845" y="3771586"/>
            <a:ext cx="0" cy="5565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96A475-A5D1-52C6-0D11-D729EA5CEFFA}"/>
              </a:ext>
            </a:extLst>
          </p:cNvPr>
          <p:cNvSpPr txBox="1"/>
          <p:nvPr/>
        </p:nvSpPr>
        <p:spPr>
          <a:xfrm>
            <a:off x="7422408" y="4328184"/>
            <a:ext cx="30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수학적으로 다룰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1A1F0E-DB3B-0339-FC7C-531150CDE5B7}"/>
              </a:ext>
            </a:extLst>
          </p:cNvPr>
          <p:cNvSpPr txBox="1"/>
          <p:nvPr/>
        </p:nvSpPr>
        <p:spPr>
          <a:xfrm>
            <a:off x="7092819" y="1319464"/>
            <a:ext cx="37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어떻게 하면 잘 학습할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AFAFD2-A0AF-222A-3142-D9F1911E222F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>
            <a:off x="8942845" y="1688796"/>
            <a:ext cx="0" cy="695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77DA3-6A76-015F-DC45-03EB8409E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91468"/>
              </p:ext>
            </p:extLst>
          </p:nvPr>
        </p:nvGraphicFramePr>
        <p:xfrm>
          <a:off x="737355" y="2131060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A107ED-E7E2-FED1-C9CD-A4D3DF9D0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95337"/>
              </p:ext>
            </p:extLst>
          </p:nvPr>
        </p:nvGraphicFramePr>
        <p:xfrm>
          <a:off x="3642694" y="2131060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F0B83E-A7A9-3B91-4C10-A6A061B6DB35}"/>
              </a:ext>
            </a:extLst>
          </p:cNvPr>
          <p:cNvSpPr txBox="1"/>
          <p:nvPr/>
        </p:nvSpPr>
        <p:spPr>
          <a:xfrm>
            <a:off x="1206529" y="17617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93158-8C72-A46F-8324-3FAC09B3742B}"/>
              </a:ext>
            </a:extLst>
          </p:cNvPr>
          <p:cNvSpPr txBox="1"/>
          <p:nvPr/>
        </p:nvSpPr>
        <p:spPr>
          <a:xfrm>
            <a:off x="2898971" y="176172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예측한 데이터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53B435A-9B84-BE88-C589-359C71987C99}"/>
              </a:ext>
            </a:extLst>
          </p:cNvPr>
          <p:cNvSpPr/>
          <p:nvPr/>
        </p:nvSpPr>
        <p:spPr>
          <a:xfrm>
            <a:off x="2326740" y="2504601"/>
            <a:ext cx="2254173" cy="36933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A75BB3-6482-D3D7-70F2-6756E6EAB393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4580913" y="2012830"/>
            <a:ext cx="1589384" cy="6764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19D8C7-F654-DE1A-F84E-C1B9025B86D8}"/>
              </a:ext>
            </a:extLst>
          </p:cNvPr>
          <p:cNvSpPr txBox="1"/>
          <p:nvPr/>
        </p:nvSpPr>
        <p:spPr>
          <a:xfrm>
            <a:off x="6170298" y="2153376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답을 잘 예측함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43811-6D00-1979-BB21-D4B19EFF9A5E}"/>
              </a:ext>
            </a:extLst>
          </p:cNvPr>
          <p:cNvSpPr txBox="1"/>
          <p:nvPr/>
        </p:nvSpPr>
        <p:spPr>
          <a:xfrm>
            <a:off x="6170296" y="2538888"/>
            <a:ext cx="451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예측 값과 실제 값이 차이가 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962F0-883A-5396-3E21-A04BC45819DA}"/>
              </a:ext>
            </a:extLst>
          </p:cNvPr>
          <p:cNvSpPr txBox="1"/>
          <p:nvPr/>
        </p:nvSpPr>
        <p:spPr>
          <a:xfrm>
            <a:off x="6170296" y="2908220"/>
            <a:ext cx="440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예측 값 </a:t>
            </a:r>
            <a:r>
              <a:rPr lang="en-US" altLang="ko-KR" dirty="0"/>
              <a:t>-</a:t>
            </a:r>
            <a:r>
              <a:rPr lang="ko-KR" altLang="en-US" dirty="0"/>
              <a:t> 실제 값이 </a:t>
            </a:r>
            <a:r>
              <a:rPr lang="en-US" altLang="ko-KR" dirty="0"/>
              <a:t>0</a:t>
            </a:r>
            <a:r>
              <a:rPr lang="ko-KR" altLang="en-US" dirty="0"/>
              <a:t>에 가까움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3834B11-1BB6-C7BB-5392-75DB17484CE2}"/>
              </a:ext>
            </a:extLst>
          </p:cNvPr>
          <p:cNvSpPr/>
          <p:nvPr/>
        </p:nvSpPr>
        <p:spPr>
          <a:xfrm>
            <a:off x="6538324" y="2908220"/>
            <a:ext cx="1908560" cy="36933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52C368-7678-DA21-6960-1488E0756AF2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7492604" y="3277552"/>
            <a:ext cx="0" cy="1080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42F79F-B38A-AA99-EBA1-754D06BFF36E}"/>
              </a:ext>
            </a:extLst>
          </p:cNvPr>
          <p:cNvSpPr txBox="1"/>
          <p:nvPr/>
        </p:nvSpPr>
        <p:spPr>
          <a:xfrm>
            <a:off x="6164356" y="435760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문제로 바꾸기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22527-3BEA-5EB2-CBD8-4633B1399E1C}"/>
              </a:ext>
            </a:extLst>
          </p:cNvPr>
          <p:cNvSpPr txBox="1"/>
          <p:nvPr/>
        </p:nvSpPr>
        <p:spPr>
          <a:xfrm>
            <a:off x="6170297" y="18281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학습이 잘 됨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6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  <p:bldP spid="17" grpId="0" animBg="1"/>
      <p:bldP spid="21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FC48A-FF43-FB16-4DF9-9A3493BB376B}"/>
              </a:ext>
            </a:extLst>
          </p:cNvPr>
          <p:cNvSpPr txBox="1"/>
          <p:nvPr/>
        </p:nvSpPr>
        <p:spPr>
          <a:xfrm>
            <a:off x="352032" y="2382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손실함수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5DD8C-3601-01CE-210C-3F78376D6284}"/>
              </a:ext>
            </a:extLst>
          </p:cNvPr>
          <p:cNvSpPr txBox="1"/>
          <p:nvPr/>
        </p:nvSpPr>
        <p:spPr>
          <a:xfrm>
            <a:off x="352032" y="823056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값과 실제 값의 차이를 함수로 표현한 것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D3D9DD-A347-5FFD-5E94-7E5BF5B31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13045"/>
              </p:ext>
            </p:extLst>
          </p:nvPr>
        </p:nvGraphicFramePr>
        <p:xfrm>
          <a:off x="474804" y="1615012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9E0AA0C-A572-E7AA-4D45-EED1C9414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36517"/>
              </p:ext>
            </p:extLst>
          </p:nvPr>
        </p:nvGraphicFramePr>
        <p:xfrm>
          <a:off x="3380143" y="1615012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sp>
        <p:nvSpPr>
          <p:cNvPr id="9" name="액자 8">
            <a:extLst>
              <a:ext uri="{FF2B5EF4-FFF2-40B4-BE49-F238E27FC236}">
                <a16:creationId xmlns:a16="http://schemas.microsoft.com/office/drawing/2014/main" id="{43B15E87-7B08-1713-1366-2516686F6F99}"/>
              </a:ext>
            </a:extLst>
          </p:cNvPr>
          <p:cNvSpPr/>
          <p:nvPr/>
        </p:nvSpPr>
        <p:spPr>
          <a:xfrm>
            <a:off x="2100404" y="1511929"/>
            <a:ext cx="2082297" cy="543208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2D2AD7-99EA-C7C5-9F5A-07CC16407779}"/>
              </a:ext>
            </a:extLst>
          </p:cNvPr>
          <p:cNvCxnSpPr>
            <a:stCxn id="9" idx="3"/>
          </p:cNvCxnSpPr>
          <p:nvPr/>
        </p:nvCxnSpPr>
        <p:spPr>
          <a:xfrm>
            <a:off x="4182701" y="1783533"/>
            <a:ext cx="1774479" cy="9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8A6B0C-7DD3-162A-A745-2C5CAC5456BB}"/>
              </a:ext>
            </a:extLst>
          </p:cNvPr>
          <p:cNvSpPr txBox="1"/>
          <p:nvPr/>
        </p:nvSpPr>
        <p:spPr>
          <a:xfrm>
            <a:off x="5957180" y="159886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 </a:t>
            </a:r>
            <a:r>
              <a:rPr lang="ko-KR" altLang="en-US" dirty="0"/>
              <a:t>는 정답과 예측의 차이를 나타낸다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F4A60-E9DC-C821-194F-93895D556879}"/>
              </a:ext>
            </a:extLst>
          </p:cNvPr>
          <p:cNvSpPr txBox="1"/>
          <p:nvPr/>
        </p:nvSpPr>
        <p:spPr>
          <a:xfrm>
            <a:off x="5957180" y="205513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</a:t>
            </a:r>
            <a:r>
              <a:rPr lang="en-US" altLang="ko-KR" dirty="0"/>
              <a:t>= 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1CD0A-39F1-F6C0-5190-DED1C20304E0}"/>
              </a:ext>
            </a:extLst>
          </p:cNvPr>
          <p:cNvSpPr txBox="1"/>
          <p:nvPr/>
        </p:nvSpPr>
        <p:spPr>
          <a:xfrm>
            <a:off x="5069940" y="280802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학습이 잘 되었다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7F7898-815C-FA4A-A7DF-399C7FEA69A1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7033939" y="2992686"/>
            <a:ext cx="11398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3ED07-8F22-BE9E-7973-093EBDE7693C}"/>
              </a:ext>
            </a:extLst>
          </p:cNvPr>
          <p:cNvSpPr txBox="1"/>
          <p:nvPr/>
        </p:nvSpPr>
        <p:spPr>
          <a:xfrm>
            <a:off x="8173769" y="280802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손실함수의 값이 매우 작다</a:t>
            </a:r>
          </a:p>
        </p:txBody>
      </p:sp>
    </p:spTree>
    <p:extLst>
      <p:ext uri="{BB962C8B-B14F-4D97-AF65-F5344CB8AC3E}">
        <p14:creationId xmlns:p14="http://schemas.microsoft.com/office/powerpoint/2010/main" val="7332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235C1-DA55-B390-8FA3-EC80E9F33681}"/>
              </a:ext>
            </a:extLst>
          </p:cNvPr>
          <p:cNvSpPr txBox="1"/>
          <p:nvPr/>
        </p:nvSpPr>
        <p:spPr>
          <a:xfrm>
            <a:off x="425513" y="28971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</a:t>
            </a:r>
            <a:r>
              <a:rPr lang="en-US" altLang="ko-KR" dirty="0"/>
              <a:t>= 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91E3A-F420-59F3-671E-B34D513FA318}"/>
              </a:ext>
            </a:extLst>
          </p:cNvPr>
          <p:cNvSpPr txBox="1"/>
          <p:nvPr/>
        </p:nvSpPr>
        <p:spPr>
          <a:xfrm>
            <a:off x="425512" y="65904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L= (y - </a:t>
            </a:r>
            <a:r>
              <a:rPr lang="cy-GB" altLang="ko-KR" sz="1800" b="1" dirty="0"/>
              <a:t>ŷ</a:t>
            </a:r>
            <a:r>
              <a:rPr lang="en-US" altLang="ko-KR" dirty="0"/>
              <a:t>)^2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5453D-3F36-B80A-5D48-A59CC06AE40D}"/>
              </a:ext>
            </a:extLst>
          </p:cNvPr>
          <p:cNvSpPr txBox="1"/>
          <p:nvPr/>
        </p:nvSpPr>
        <p:spPr>
          <a:xfrm>
            <a:off x="425511" y="1028376"/>
            <a:ext cx="10812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(y - F( F(x1*w11 + x2*w21 + b1)*w31 + F(x1*w12 + x2*w22 + b2)*w32 + b3 ) )^2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DC8F6-A8E6-815A-F740-9B02FD710A57}"/>
              </a:ext>
            </a:extLst>
          </p:cNvPr>
          <p:cNvSpPr txBox="1"/>
          <p:nvPr/>
        </p:nvSpPr>
        <p:spPr>
          <a:xfrm>
            <a:off x="425511" y="1397708"/>
            <a:ext cx="10812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(y - F( F(x1*w11 + x2*w21 + b1)*w31 + F(x1*w12 + x2*w22 + b2)*w32 + b3 ) )^2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8327B-405D-AB6C-86F8-345CF1EE1137}"/>
              </a:ext>
            </a:extLst>
          </p:cNvPr>
          <p:cNvSpPr txBox="1"/>
          <p:nvPr/>
        </p:nvSpPr>
        <p:spPr>
          <a:xfrm>
            <a:off x="425510" y="1767040"/>
            <a:ext cx="2078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L(y, x, w, b)</a:t>
            </a:r>
            <a:endParaRPr lang="ko-KR" altLang="en-US" sz="2000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65096B3-0802-19B8-6DEA-D05D39CE3F5E}"/>
              </a:ext>
            </a:extLst>
          </p:cNvPr>
          <p:cNvSpPr/>
          <p:nvPr/>
        </p:nvSpPr>
        <p:spPr>
          <a:xfrm>
            <a:off x="1150230" y="1797818"/>
            <a:ext cx="588035" cy="400110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3FC459-C515-0C67-6EEA-A26D1515AEBC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1443665" y="2197928"/>
            <a:ext cx="583" cy="257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E36C68-B600-D0D8-357B-CA6B52BB8319}"/>
              </a:ext>
            </a:extLst>
          </p:cNvPr>
          <p:cNvSpPr txBox="1"/>
          <p:nvPr/>
        </p:nvSpPr>
        <p:spPr>
          <a:xfrm>
            <a:off x="0" y="2455370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주어진 상수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96517-3EEE-0C3F-82A9-1B0494B974B3}"/>
              </a:ext>
            </a:extLst>
          </p:cNvPr>
          <p:cNvSpPr txBox="1"/>
          <p:nvPr/>
        </p:nvSpPr>
        <p:spPr>
          <a:xfrm>
            <a:off x="425510" y="3266810"/>
            <a:ext cx="150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L(w, b)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15F6C-948F-C2C0-65F0-E0614DCEA6CB}"/>
              </a:ext>
            </a:extLst>
          </p:cNvPr>
          <p:cNvSpPr txBox="1"/>
          <p:nvPr/>
        </p:nvSpPr>
        <p:spPr>
          <a:xfrm>
            <a:off x="2887329" y="292825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학습의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88B40-3132-C570-2547-58708BC8595E}"/>
              </a:ext>
            </a:extLst>
          </p:cNvPr>
          <p:cNvSpPr txBox="1"/>
          <p:nvPr/>
        </p:nvSpPr>
        <p:spPr>
          <a:xfrm>
            <a:off x="2887329" y="3282199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모델의 예측이 정답과 </a:t>
            </a:r>
            <a:r>
              <a:rPr lang="ko-KR" altLang="en-US" dirty="0" err="1"/>
              <a:t>비슷해지는</a:t>
            </a:r>
            <a:r>
              <a:rPr lang="ko-KR" altLang="en-US" dirty="0"/>
              <a:t>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7F343-1DC6-1E7D-3FFD-9D28FE8587A2}"/>
              </a:ext>
            </a:extLst>
          </p:cNvPr>
          <p:cNvSpPr txBox="1"/>
          <p:nvPr/>
        </p:nvSpPr>
        <p:spPr>
          <a:xfrm>
            <a:off x="2887329" y="3651531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손실함수의 값이 작아지는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0BA3D-F5CB-4C90-C02B-17CE4586BFD1}"/>
              </a:ext>
            </a:extLst>
          </p:cNvPr>
          <p:cNvSpPr txBox="1"/>
          <p:nvPr/>
        </p:nvSpPr>
        <p:spPr>
          <a:xfrm>
            <a:off x="7535597" y="3282199"/>
            <a:ext cx="440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인공신경망 모델은 </a:t>
            </a:r>
            <a:r>
              <a:rPr lang="en-US" altLang="ko-KR" dirty="0"/>
              <a:t>w, b</a:t>
            </a:r>
            <a:r>
              <a:rPr lang="ko-KR" altLang="en-US" dirty="0"/>
              <a:t>로 이루어져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96090-0768-9E1F-15DB-9B8AC4151631}"/>
              </a:ext>
            </a:extLst>
          </p:cNvPr>
          <p:cNvSpPr txBox="1"/>
          <p:nvPr/>
        </p:nvSpPr>
        <p:spPr>
          <a:xfrm>
            <a:off x="2887329" y="4005474"/>
            <a:ext cx="38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cy-GB" altLang="ko-KR" sz="1800" b="1" dirty="0"/>
              <a:t>L </a:t>
            </a:r>
            <a:r>
              <a:rPr lang="en-US" altLang="ko-KR" sz="1800" b="1" dirty="0"/>
              <a:t>= L(w, b)</a:t>
            </a:r>
            <a:r>
              <a:rPr lang="ko-KR" altLang="en-US" dirty="0"/>
              <a:t>의 값이 작아지는 것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55EDC3-F4CF-B226-62D6-3FEFC898E185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792466" y="4374806"/>
            <a:ext cx="2407262" cy="76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46DF7A-8B83-ED19-884C-5D5A0125584C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7199728" y="3651531"/>
            <a:ext cx="2537882" cy="1484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711126-4E2F-52B7-41D7-6B73297ED8AE}"/>
              </a:ext>
            </a:extLst>
          </p:cNvPr>
          <p:cNvSpPr txBox="1"/>
          <p:nvPr/>
        </p:nvSpPr>
        <p:spPr>
          <a:xfrm>
            <a:off x="4849437" y="5135912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목표 </a:t>
            </a:r>
            <a:r>
              <a:rPr lang="en-US" altLang="ko-KR" dirty="0"/>
              <a:t>: </a:t>
            </a:r>
            <a:r>
              <a:rPr lang="ko-KR" altLang="en-US" dirty="0"/>
              <a:t>손실함수 값이 작은 </a:t>
            </a:r>
            <a:r>
              <a:rPr lang="en-US" altLang="ko-KR" dirty="0"/>
              <a:t>w, b</a:t>
            </a:r>
            <a:r>
              <a:rPr lang="ko-KR" altLang="en-US" dirty="0"/>
              <a:t>로 갱신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B4B9C00-29D2-0091-6B62-E5CD5C0EE74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177511" y="2824702"/>
            <a:ext cx="266154" cy="44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7" grpId="0"/>
      <p:bldP spid="18" grpId="0"/>
      <p:bldP spid="19" grpId="0"/>
      <p:bldP spid="20" grpId="0"/>
      <p:bldP spid="21" grpId="0"/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머신 러닝] - 경사 하강법(Gradient descent)">
            <a:extLst>
              <a:ext uri="{FF2B5EF4-FFF2-40B4-BE49-F238E27FC236}">
                <a16:creationId xmlns:a16="http://schemas.microsoft.com/office/drawing/2014/main" id="{2EC88FC2-B85E-E7CF-215A-DE6A0E58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2" y="2780861"/>
            <a:ext cx="5905768" cy="38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F72F5-71BC-F775-23D8-19A0E1E4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13" y="129735"/>
            <a:ext cx="10515600" cy="1325563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61DF8-F1D9-DEC8-9A8B-A11F1BFFFE44}"/>
              </a:ext>
            </a:extLst>
          </p:cNvPr>
          <p:cNvSpPr txBox="1"/>
          <p:nvPr/>
        </p:nvSpPr>
        <p:spPr>
          <a:xfrm>
            <a:off x="349313" y="12706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알려진 사실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FF0F2-9E60-5DF9-57AC-567609433824}"/>
              </a:ext>
            </a:extLst>
          </p:cNvPr>
          <p:cNvSpPr txBox="1"/>
          <p:nvPr/>
        </p:nvSpPr>
        <p:spPr>
          <a:xfrm>
            <a:off x="349313" y="1639964"/>
            <a:ext cx="6925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L(w, b) </a:t>
            </a:r>
            <a:r>
              <a:rPr lang="ko-KR" altLang="en-US" sz="2000" b="1" dirty="0"/>
              <a:t>의 값이 최소가 되는 </a:t>
            </a:r>
            <a:r>
              <a:rPr lang="en-US" altLang="ko-KR" sz="2000" b="1" dirty="0"/>
              <a:t>w, b</a:t>
            </a:r>
            <a:r>
              <a:rPr lang="ko-KR" altLang="en-US" sz="2000" b="1" dirty="0"/>
              <a:t>를 한번에 알 수 없다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9CEA2-8A5A-A65C-E16A-C3B811D4A254}"/>
              </a:ext>
            </a:extLst>
          </p:cNvPr>
          <p:cNvSpPr txBox="1"/>
          <p:nvPr/>
        </p:nvSpPr>
        <p:spPr>
          <a:xfrm>
            <a:off x="349313" y="2040074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미분은 변화율이다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992CD-809B-1069-CE75-5BB5E4A2E0FC}"/>
              </a:ext>
            </a:extLst>
          </p:cNvPr>
          <p:cNvSpPr txBox="1"/>
          <p:nvPr/>
        </p:nvSpPr>
        <p:spPr>
          <a:xfrm>
            <a:off x="349313" y="2440184"/>
            <a:ext cx="817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손실함수를 각 변수에 대해 미분하면 함수 값이 커지는 방향이 나온다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FDA699-F2CD-D788-7D4D-937F8FCDE0BB}"/>
              </a:ext>
            </a:extLst>
          </p:cNvPr>
          <p:cNvSpPr/>
          <p:nvPr/>
        </p:nvSpPr>
        <p:spPr>
          <a:xfrm>
            <a:off x="4246075" y="5649362"/>
            <a:ext cx="814812" cy="17201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7548D7-1F6A-8216-8297-9C56EA9520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46075" y="4418091"/>
            <a:ext cx="0" cy="1317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32286D-3FE8-443C-0E5B-992E351C1D01}"/>
              </a:ext>
            </a:extLst>
          </p:cNvPr>
          <p:cNvSpPr txBox="1"/>
          <p:nvPr/>
        </p:nvSpPr>
        <p:spPr>
          <a:xfrm>
            <a:off x="4649819" y="5280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미분방향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1D4-4529-B4E0-60E7-99D32E3FFB5A}"/>
              </a:ext>
            </a:extLst>
          </p:cNvPr>
          <p:cNvSpPr txBox="1"/>
          <p:nvPr/>
        </p:nvSpPr>
        <p:spPr>
          <a:xfrm>
            <a:off x="6096000" y="4558713"/>
            <a:ext cx="500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새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en-US" altLang="ko-KR" sz="2000" b="1" dirty="0">
                <a:solidFill>
                  <a:srgbClr val="FF0000"/>
                </a:solidFill>
              </a:rPr>
              <a:t> = </a:t>
            </a:r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en-US" altLang="ko-KR" sz="2000" b="1" dirty="0">
                <a:solidFill>
                  <a:srgbClr val="FF0000"/>
                </a:solidFill>
              </a:rPr>
              <a:t> – L</a:t>
            </a:r>
            <a:r>
              <a:rPr lang="ko-KR" altLang="en-US" sz="2000" b="1" dirty="0">
                <a:solidFill>
                  <a:srgbClr val="FF0000"/>
                </a:solidFill>
              </a:rPr>
              <a:t>에 대한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ko-KR" altLang="en-US" sz="2000" b="1" dirty="0">
                <a:solidFill>
                  <a:srgbClr val="FF0000"/>
                </a:solidFill>
              </a:rPr>
              <a:t>의 미분</a:t>
            </a: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2A8326BD-8E78-5740-0498-839F1A67FBDF}"/>
              </a:ext>
            </a:extLst>
          </p:cNvPr>
          <p:cNvSpPr/>
          <p:nvPr/>
        </p:nvSpPr>
        <p:spPr>
          <a:xfrm rot="16200000" flipH="1" flipV="1">
            <a:off x="4954045" y="-568567"/>
            <a:ext cx="3844635" cy="6128681"/>
          </a:xfrm>
          <a:prstGeom prst="bentArrow">
            <a:avLst>
              <a:gd name="adj1" fmla="val 8875"/>
              <a:gd name="adj2" fmla="val 13078"/>
              <a:gd name="adj3" fmla="val 21912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0C96-2859-84CC-DAB0-A8EC8C3A2F2E}"/>
              </a:ext>
            </a:extLst>
          </p:cNvPr>
          <p:cNvSpPr txBox="1"/>
          <p:nvPr/>
        </p:nvSpPr>
        <p:spPr>
          <a:xfrm>
            <a:off x="6096000" y="5071201"/>
            <a:ext cx="425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모델의 </a:t>
            </a:r>
            <a:r>
              <a:rPr lang="en-US" altLang="ko-KR" dirty="0"/>
              <a:t>w, b</a:t>
            </a:r>
            <a:r>
              <a:rPr lang="ko-KR" altLang="en-US" dirty="0"/>
              <a:t>가 손실함수 값이 작게 변함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D43ED-E4B6-DE0B-3060-0B75EF72046B}"/>
              </a:ext>
            </a:extLst>
          </p:cNvPr>
          <p:cNvSpPr txBox="1"/>
          <p:nvPr/>
        </p:nvSpPr>
        <p:spPr>
          <a:xfrm>
            <a:off x="6096000" y="551385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사전데이터를 잘 예측하게 바뀜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51C50-0011-0CFB-F5C8-692DEB9D49AB}"/>
              </a:ext>
            </a:extLst>
          </p:cNvPr>
          <p:cNvSpPr txBox="1"/>
          <p:nvPr/>
        </p:nvSpPr>
        <p:spPr>
          <a:xfrm>
            <a:off x="6096000" y="59152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데이터를 학습함</a:t>
            </a:r>
          </a:p>
        </p:txBody>
      </p:sp>
    </p:spTree>
    <p:extLst>
      <p:ext uri="{BB962C8B-B14F-4D97-AF65-F5344CB8AC3E}">
        <p14:creationId xmlns:p14="http://schemas.microsoft.com/office/powerpoint/2010/main" val="36856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/>
      <p:bldP spid="13" grpId="0"/>
      <p:bldP spid="14" grpId="0" animBg="1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6F8B-E602-9B41-8651-D52364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477ED-9BB4-79AB-39D1-7B40AB7C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" y="1984629"/>
            <a:ext cx="4493895" cy="4022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91826B-CA6F-0DFA-FB05-D52DC24721B7}"/>
              </a:ext>
            </a:extLst>
          </p:cNvPr>
          <p:cNvGrpSpPr/>
          <p:nvPr/>
        </p:nvGrpSpPr>
        <p:grpSpPr>
          <a:xfrm>
            <a:off x="4855464" y="3214450"/>
            <a:ext cx="1847088" cy="863108"/>
            <a:chOff x="4855464" y="3214450"/>
            <a:chExt cx="1847088" cy="86310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FEEE012-060D-9BA1-828D-375E5224CB7B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F9F5-C45B-5E64-1F5C-26D5B7A4E807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프로그래밍에서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59A68F-BF86-9A0B-A3C8-EEAFA55F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984629"/>
            <a:ext cx="4493895" cy="40226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643862-4BED-8BBF-577D-2C03CCF369C4}"/>
              </a:ext>
            </a:extLst>
          </p:cNvPr>
          <p:cNvSpPr/>
          <p:nvPr/>
        </p:nvSpPr>
        <p:spPr>
          <a:xfrm>
            <a:off x="6867144" y="155714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259D7A-30FD-7BE5-2A2C-4F12AC529F71}"/>
              </a:ext>
            </a:extLst>
          </p:cNvPr>
          <p:cNvSpPr/>
          <p:nvPr/>
        </p:nvSpPr>
        <p:spPr>
          <a:xfrm>
            <a:off x="8108251" y="356845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3EEB2-DD61-9F60-9320-8E6CD16D6CFE}"/>
              </a:ext>
            </a:extLst>
          </p:cNvPr>
          <p:cNvSpPr/>
          <p:nvPr/>
        </p:nvSpPr>
        <p:spPr>
          <a:xfrm>
            <a:off x="9367075" y="560066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7AAF7E-0D7B-B51D-E54B-2E97DE4EDBE6}"/>
              </a:ext>
            </a:extLst>
          </p:cNvPr>
          <p:cNvSpPr/>
          <p:nvPr/>
        </p:nvSpPr>
        <p:spPr>
          <a:xfrm>
            <a:off x="9201912" y="199341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이름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D38D8-3D58-3298-856B-C6990191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 Convolutional neural network</a:t>
            </a:r>
            <a:endParaRPr lang="ko-KR" altLang="en-US" dirty="0"/>
          </a:p>
        </p:txBody>
      </p:sp>
      <p:pic>
        <p:nvPicPr>
          <p:cNvPr id="2050" name="Picture 2" descr="Convolutional Neural Network — I. Before we jump into the full… | by Mandar  Deshpande | Towards Data Science">
            <a:extLst>
              <a:ext uri="{FF2B5EF4-FFF2-40B4-BE49-F238E27FC236}">
                <a16:creationId xmlns:a16="http://schemas.microsoft.com/office/drawing/2014/main" id="{897BFC1C-D691-44F3-896D-A92A4B33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" y="1316736"/>
            <a:ext cx="6851523" cy="50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6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AB329-CF6B-0182-7CF6-BA3D99F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예시</a:t>
            </a:r>
          </a:p>
        </p:txBody>
      </p:sp>
      <p:pic>
        <p:nvPicPr>
          <p:cNvPr id="10242" name="Picture 2" descr="filter">
            <a:extLst>
              <a:ext uri="{FF2B5EF4-FFF2-40B4-BE49-F238E27FC236}">
                <a16:creationId xmlns:a16="http://schemas.microsoft.com/office/drawing/2014/main" id="{55F0C88A-B207-ED34-DBDF-89A62351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4268"/>
            <a:ext cx="6400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iginal_img">
            <a:extLst>
              <a:ext uri="{FF2B5EF4-FFF2-40B4-BE49-F238E27FC236}">
                <a16:creationId xmlns:a16="http://schemas.microsoft.com/office/drawing/2014/main" id="{0831F140-F5DA-3BB9-A6DB-D9C7BCC2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02280"/>
            <a:ext cx="38290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0A153AD-D633-4773-4DD4-3409850E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625818"/>
            <a:ext cx="3829050" cy="18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4029-3E0F-437E-498E-06C5C1E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pic>
        <p:nvPicPr>
          <p:cNvPr id="9218" name="Picture 2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0A919D73-FC42-3DCD-887D-F166A8D0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2" y="1791462"/>
            <a:ext cx="11459135" cy="38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4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8A1E1-A077-8DA6-0DF7-5710DC3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80" y="158977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Picture 2" descr="새로운 AI 개발 사상「데이터 중심의 AI」입문">
            <a:extLst>
              <a:ext uri="{FF2B5EF4-FFF2-40B4-BE49-F238E27FC236}">
                <a16:creationId xmlns:a16="http://schemas.microsoft.com/office/drawing/2014/main" id="{0C0207AC-59B2-8575-1840-ECDAC0DE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07" y="1294418"/>
            <a:ext cx="9469945" cy="50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8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0599A-13CA-F673-CB88-6BC8A1C4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63" y="15689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25823-07EB-9A3B-41DE-1BBBFD39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6" y="1554886"/>
            <a:ext cx="8875557" cy="42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F28D-B8A4-CCF7-35FB-29D0A98B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인공지능을 사용한 문제 해결 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9DD6D7-0CF6-C7D6-652B-50371E75E6D5}"/>
              </a:ext>
            </a:extLst>
          </p:cNvPr>
          <p:cNvSpPr/>
          <p:nvPr/>
        </p:nvSpPr>
        <p:spPr>
          <a:xfrm>
            <a:off x="1796012" y="210248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54E96C-5F2E-6EBE-E233-94868B7713E7}"/>
              </a:ext>
            </a:extLst>
          </p:cNvPr>
          <p:cNvSpPr/>
          <p:nvPr/>
        </p:nvSpPr>
        <p:spPr>
          <a:xfrm>
            <a:off x="5037785" y="2102488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45ECD8-02E4-4EE3-882B-D2F873411CD6}"/>
              </a:ext>
            </a:extLst>
          </p:cNvPr>
          <p:cNvSpPr/>
          <p:nvPr/>
        </p:nvSpPr>
        <p:spPr>
          <a:xfrm>
            <a:off x="8571776" y="210248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233B30-1601-52B1-4B65-FC85776BEC20}"/>
              </a:ext>
            </a:extLst>
          </p:cNvPr>
          <p:cNvSpPr/>
          <p:nvPr/>
        </p:nvSpPr>
        <p:spPr>
          <a:xfrm>
            <a:off x="1796012" y="3691076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B5DEC-ECC6-5BD7-FBC6-E68E392C4102}"/>
              </a:ext>
            </a:extLst>
          </p:cNvPr>
          <p:cNvSpPr/>
          <p:nvPr/>
        </p:nvSpPr>
        <p:spPr>
          <a:xfrm>
            <a:off x="5043571" y="3713799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C42AAE-37B0-107D-68A1-C79AA1F973C2}"/>
              </a:ext>
            </a:extLst>
          </p:cNvPr>
          <p:cNvSpPr/>
          <p:nvPr/>
        </p:nvSpPr>
        <p:spPr>
          <a:xfrm>
            <a:off x="3747346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C95C40-D388-9BE4-6F66-79563F90D29F}"/>
              </a:ext>
            </a:extLst>
          </p:cNvPr>
          <p:cNvSpPr/>
          <p:nvPr/>
        </p:nvSpPr>
        <p:spPr>
          <a:xfrm>
            <a:off x="7281337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D97F0C-9179-C445-4365-1F52D1C044A2}"/>
              </a:ext>
            </a:extLst>
          </p:cNvPr>
          <p:cNvSpPr/>
          <p:nvPr/>
        </p:nvSpPr>
        <p:spPr>
          <a:xfrm>
            <a:off x="380369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84E39B-006F-6137-E834-E4AF0054C71D}"/>
              </a:ext>
            </a:extLst>
          </p:cNvPr>
          <p:cNvSpPr/>
          <p:nvPr/>
        </p:nvSpPr>
        <p:spPr>
          <a:xfrm>
            <a:off x="3747346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E88C1C7-D772-291E-220D-DBBEB5FBA972}"/>
              </a:ext>
            </a:extLst>
          </p:cNvPr>
          <p:cNvSpPr/>
          <p:nvPr/>
        </p:nvSpPr>
        <p:spPr>
          <a:xfrm>
            <a:off x="7281337" y="3999346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CE2DE3-CF88-1415-BE6F-8FD7FDA41277}"/>
              </a:ext>
            </a:extLst>
          </p:cNvPr>
          <p:cNvSpPr/>
          <p:nvPr/>
        </p:nvSpPr>
        <p:spPr>
          <a:xfrm>
            <a:off x="8571776" y="373681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20B1DDAD-8390-2A9C-FE83-7CE0219CC6E3}"/>
              </a:ext>
            </a:extLst>
          </p:cNvPr>
          <p:cNvSpPr/>
          <p:nvPr/>
        </p:nvSpPr>
        <p:spPr>
          <a:xfrm flipH="1">
            <a:off x="2489890" y="5129035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C7126-1315-4870-E804-516CAE0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F2DF7-16A7-3BB0-21EB-7B0B521FCFFF}"/>
              </a:ext>
            </a:extLst>
          </p:cNvPr>
          <p:cNvSpPr txBox="1"/>
          <p:nvPr/>
        </p:nvSpPr>
        <p:spPr>
          <a:xfrm>
            <a:off x="838200" y="178308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카메라로 내 손을 읽어 가위 바위 보 구별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1BAFA8-6ED3-D909-FA14-3AAE08F9D1DF}"/>
              </a:ext>
            </a:extLst>
          </p:cNvPr>
          <p:cNvGrpSpPr/>
          <p:nvPr/>
        </p:nvGrpSpPr>
        <p:grpSpPr>
          <a:xfrm>
            <a:off x="923544" y="2337137"/>
            <a:ext cx="5795615" cy="461665"/>
            <a:chOff x="923544" y="2337137"/>
            <a:chExt cx="5795615" cy="461665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BE13ACE-BED2-B984-C070-DAEFE4D30529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73C99-1385-8A98-2C49-6354F79E1FD8}"/>
                </a:ext>
              </a:extLst>
            </p:cNvPr>
            <p:cNvSpPr txBox="1"/>
            <p:nvPr/>
          </p:nvSpPr>
          <p:spPr>
            <a:xfrm>
              <a:off x="1719072" y="2337137"/>
              <a:ext cx="5000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이미지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손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분류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가위 바위 보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FB34-A32E-660C-A8D7-82CBF7E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모델 학습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8A5FF-3CA1-A8A4-6DDA-3F569D29D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33520" r="18267" b="33680"/>
          <a:stretch/>
        </p:blipFill>
        <p:spPr>
          <a:xfrm>
            <a:off x="799208" y="2193193"/>
            <a:ext cx="4774432" cy="24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EBBC-A34D-371F-DF44-8CC06790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A0A05E-9DEB-3902-A3C7-3F727B9726E4}"/>
              </a:ext>
            </a:extLst>
          </p:cNvPr>
          <p:cNvGrpSpPr/>
          <p:nvPr/>
        </p:nvGrpSpPr>
        <p:grpSpPr>
          <a:xfrm>
            <a:off x="277982" y="2224358"/>
            <a:ext cx="1444562" cy="2614484"/>
            <a:chOff x="187176" y="2049922"/>
            <a:chExt cx="1444562" cy="26144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CF4EAC-B61A-6CA6-C4EA-18C90B1D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76" y="2049922"/>
              <a:ext cx="1444562" cy="177974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6DAE53E-812B-5F88-5262-FA8EA3373952}"/>
                </a:ext>
              </a:extLst>
            </p:cNvPr>
            <p:cNvSpPr/>
            <p:nvPr/>
          </p:nvSpPr>
          <p:spPr>
            <a:xfrm>
              <a:off x="401965" y="3987750"/>
              <a:ext cx="1014984" cy="6766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웹캠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67BBBE-BDA9-1CBB-0A92-4884FD71CD53}"/>
              </a:ext>
            </a:extLst>
          </p:cNvPr>
          <p:cNvGrpSpPr/>
          <p:nvPr/>
        </p:nvGrpSpPr>
        <p:grpSpPr>
          <a:xfrm>
            <a:off x="2057935" y="1690688"/>
            <a:ext cx="2531743" cy="3757484"/>
            <a:chOff x="1994561" y="1690688"/>
            <a:chExt cx="2531743" cy="37574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2B8392-0C53-E3FF-BB70-3D0C0F1221BD}"/>
                </a:ext>
              </a:extLst>
            </p:cNvPr>
            <p:cNvGrpSpPr/>
            <p:nvPr/>
          </p:nvGrpSpPr>
          <p:grpSpPr>
            <a:xfrm>
              <a:off x="2649468" y="1690688"/>
              <a:ext cx="1876836" cy="3757484"/>
              <a:chOff x="3481572" y="1419686"/>
              <a:chExt cx="1876836" cy="37574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EA5B4A-261B-A656-1F9B-14BE7AF18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572" y="1419686"/>
                <a:ext cx="1876836" cy="2906392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134232E-FCE7-BC62-CF2C-61BC52B8BB8B}"/>
                  </a:ext>
                </a:extLst>
              </p:cNvPr>
              <p:cNvSpPr/>
              <p:nvPr/>
            </p:nvSpPr>
            <p:spPr>
              <a:xfrm>
                <a:off x="3912498" y="450051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전처리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7CD69E-0980-9D4F-E0F0-7AEB37A954E8}"/>
                </a:ext>
              </a:extLst>
            </p:cNvPr>
            <p:cNvSpPr/>
            <p:nvPr/>
          </p:nvSpPr>
          <p:spPr>
            <a:xfrm>
              <a:off x="1994561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59AC61-D79D-7256-42FE-EE1F5B5A333E}"/>
              </a:ext>
            </a:extLst>
          </p:cNvPr>
          <p:cNvGrpSpPr/>
          <p:nvPr/>
        </p:nvGrpSpPr>
        <p:grpSpPr>
          <a:xfrm>
            <a:off x="4851100" y="2094299"/>
            <a:ext cx="5010460" cy="2669401"/>
            <a:chOff x="4787726" y="2094299"/>
            <a:chExt cx="5010460" cy="26694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F815D6-C616-B329-A316-F0050369F8D7}"/>
                </a:ext>
              </a:extLst>
            </p:cNvPr>
            <p:cNvGrpSpPr/>
            <p:nvPr/>
          </p:nvGrpSpPr>
          <p:grpSpPr>
            <a:xfrm>
              <a:off x="5068802" y="2094299"/>
              <a:ext cx="4729384" cy="2669401"/>
              <a:chOff x="5580866" y="2102115"/>
              <a:chExt cx="4729384" cy="266940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D277A78-AF99-9810-C6C5-49A064249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866" y="2102115"/>
                <a:ext cx="4562866" cy="2669401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8F9A879-C9C9-F1C8-582A-493B6574A15A}"/>
                  </a:ext>
                </a:extLst>
              </p:cNvPr>
              <p:cNvSpPr/>
              <p:nvPr/>
            </p:nvSpPr>
            <p:spPr>
              <a:xfrm>
                <a:off x="9295266" y="314388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결과</a:t>
                </a:r>
              </a:p>
            </p:txBody>
          </p: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3D2439F-DC9D-7435-7A9A-1BE8060B28BC}"/>
                </a:ext>
              </a:extLst>
            </p:cNvPr>
            <p:cNvSpPr/>
            <p:nvPr/>
          </p:nvSpPr>
          <p:spPr>
            <a:xfrm>
              <a:off x="4787726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FD7B3D-820A-1829-CAE3-D84A14E0BC83}"/>
              </a:ext>
            </a:extLst>
          </p:cNvPr>
          <p:cNvGrpSpPr/>
          <p:nvPr/>
        </p:nvGrpSpPr>
        <p:grpSpPr>
          <a:xfrm>
            <a:off x="9924787" y="3419856"/>
            <a:ext cx="1962150" cy="2881515"/>
            <a:chOff x="9861413" y="3419856"/>
            <a:chExt cx="1962150" cy="28815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8C5AA99-F3F7-4EF2-82B7-B6D436E5EF83}"/>
                </a:ext>
              </a:extLst>
            </p:cNvPr>
            <p:cNvGrpSpPr/>
            <p:nvPr/>
          </p:nvGrpSpPr>
          <p:grpSpPr>
            <a:xfrm>
              <a:off x="9861413" y="4608557"/>
              <a:ext cx="1962150" cy="1692814"/>
              <a:chOff x="10098405" y="1978374"/>
              <a:chExt cx="1962150" cy="169281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27E753F-6D5B-F6C5-64A5-0A0C0EFE484C}"/>
                  </a:ext>
                </a:extLst>
              </p:cNvPr>
              <p:cNvSpPr/>
              <p:nvPr/>
            </p:nvSpPr>
            <p:spPr>
              <a:xfrm>
                <a:off x="10466064" y="2994532"/>
                <a:ext cx="1226832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아두이노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BD5D61E-8EE9-2396-5072-BB257CA53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8405" y="1978374"/>
                <a:ext cx="1962150" cy="1066800"/>
              </a:xfrm>
              <a:prstGeom prst="rect">
                <a:avLst/>
              </a:prstGeom>
            </p:spPr>
          </p:pic>
        </p:grpSp>
        <p:sp>
          <p:nvSpPr>
            <p:cNvPr id="25" name="화살표: 굽음 24">
              <a:extLst>
                <a:ext uri="{FF2B5EF4-FFF2-40B4-BE49-F238E27FC236}">
                  <a16:creationId xmlns:a16="http://schemas.microsoft.com/office/drawing/2014/main" id="{9DF73467-A90D-8F42-1DFD-967098ABCFAA}"/>
                </a:ext>
              </a:extLst>
            </p:cNvPr>
            <p:cNvSpPr/>
            <p:nvPr/>
          </p:nvSpPr>
          <p:spPr>
            <a:xfrm rot="5400000">
              <a:off x="10003536" y="3511295"/>
              <a:ext cx="1014984" cy="832105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437946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267200" y="1695451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695950" y="2095561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172217" y="2156529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AF8-116F-C073-23FA-34955F0D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라이브러리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9FF269-01B7-959E-888F-CA84C2B5F957}"/>
              </a:ext>
            </a:extLst>
          </p:cNvPr>
          <p:cNvSpPr/>
          <p:nvPr/>
        </p:nvSpPr>
        <p:spPr>
          <a:xfrm>
            <a:off x="920496" y="4599432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 코드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DA7724-9F9A-4452-C467-93A688AC7835}"/>
              </a:ext>
            </a:extLst>
          </p:cNvPr>
          <p:cNvSpPr/>
          <p:nvPr/>
        </p:nvSpPr>
        <p:spPr>
          <a:xfrm>
            <a:off x="920496" y="1690688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이미 만들어진 코드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7E4374-0518-9A59-E718-F741EB035D40}"/>
              </a:ext>
            </a:extLst>
          </p:cNvPr>
          <p:cNvGrpSpPr/>
          <p:nvPr/>
        </p:nvGrpSpPr>
        <p:grpSpPr>
          <a:xfrm>
            <a:off x="1720596" y="3429000"/>
            <a:ext cx="2340864" cy="1078992"/>
            <a:chOff x="1720596" y="3429000"/>
            <a:chExt cx="2340864" cy="1078992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FB3A957-CEF4-05FB-CE0B-DC4D10EB4593}"/>
                </a:ext>
              </a:extLst>
            </p:cNvPr>
            <p:cNvSpPr/>
            <p:nvPr/>
          </p:nvSpPr>
          <p:spPr>
            <a:xfrm rot="5400000">
              <a:off x="1427988" y="3721608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F6850-0C1A-C2D6-172E-A125B430D5A6}"/>
                </a:ext>
              </a:extLst>
            </p:cNvPr>
            <p:cNvSpPr txBox="1"/>
            <p:nvPr/>
          </p:nvSpPr>
          <p:spPr>
            <a:xfrm>
              <a:off x="2214372" y="3657600"/>
              <a:ext cx="184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import</a:t>
              </a:r>
              <a:endParaRPr lang="ko-KR" altLang="en-US" sz="2400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E2809B-2C67-5EC4-AA8D-EA8A9617911F}"/>
              </a:ext>
            </a:extLst>
          </p:cNvPr>
          <p:cNvSpPr/>
          <p:nvPr/>
        </p:nvSpPr>
        <p:spPr>
          <a:xfrm>
            <a:off x="4384548" y="3122885"/>
            <a:ext cx="1711452" cy="13255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EB5FCF-4D81-5794-9DFE-5EFBFB745C67}"/>
              </a:ext>
            </a:extLst>
          </p:cNvPr>
          <p:cNvGrpSpPr/>
          <p:nvPr/>
        </p:nvGrpSpPr>
        <p:grpSpPr>
          <a:xfrm>
            <a:off x="6630162" y="1883664"/>
            <a:ext cx="3701796" cy="3694176"/>
            <a:chOff x="6630162" y="1883664"/>
            <a:chExt cx="3701796" cy="36941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B454C-96CB-B5BD-562A-775FF97023F0}"/>
                </a:ext>
              </a:extLst>
            </p:cNvPr>
            <p:cNvSpPr/>
            <p:nvPr/>
          </p:nvSpPr>
          <p:spPr>
            <a:xfrm>
              <a:off x="6630162" y="1883664"/>
              <a:ext cx="3701796" cy="36941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 코드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45D18DA-2004-7EDC-AA45-DF17A8EB8911}"/>
                </a:ext>
              </a:extLst>
            </p:cNvPr>
            <p:cNvSpPr/>
            <p:nvPr/>
          </p:nvSpPr>
          <p:spPr>
            <a:xfrm>
              <a:off x="7298436" y="2216727"/>
              <a:ext cx="2366772" cy="1115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이미 만들어진 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658E1-437E-D0F2-1C5F-F894DF9790D5}"/>
              </a:ext>
            </a:extLst>
          </p:cNvPr>
          <p:cNvGrpSpPr/>
          <p:nvPr/>
        </p:nvGrpSpPr>
        <p:grpSpPr>
          <a:xfrm>
            <a:off x="338328" y="1690688"/>
            <a:ext cx="5038344" cy="4673536"/>
            <a:chOff x="338328" y="1690688"/>
            <a:chExt cx="5038344" cy="467353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0F5C5F-DAFC-94D9-C727-97907827E3FB}"/>
                </a:ext>
              </a:extLst>
            </p:cNvPr>
            <p:cNvSpPr/>
            <p:nvPr/>
          </p:nvSpPr>
          <p:spPr>
            <a:xfrm>
              <a:off x="338328" y="1690688"/>
              <a:ext cx="5038344" cy="46735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133C3-3448-DE0C-38EA-FCDEA32C0290}"/>
                </a:ext>
              </a:extLst>
            </p:cNvPr>
            <p:cNvSpPr txBox="1"/>
            <p:nvPr/>
          </p:nvSpPr>
          <p:spPr>
            <a:xfrm>
              <a:off x="3261360" y="5404104"/>
              <a:ext cx="1438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의존성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F3D6DF-D54B-646A-FCE9-E50A019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6C322-670C-D980-A99B-9BCB11E3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53" y="2353409"/>
            <a:ext cx="4405503" cy="21511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2950D2-C93A-4F44-6658-6CDB6C7658C1}"/>
              </a:ext>
            </a:extLst>
          </p:cNvPr>
          <p:cNvSpPr/>
          <p:nvPr/>
        </p:nvSpPr>
        <p:spPr>
          <a:xfrm>
            <a:off x="694944" y="4087368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6BFBB3-1116-2EE7-9EDE-9B686BF1E090}"/>
              </a:ext>
            </a:extLst>
          </p:cNvPr>
          <p:cNvSpPr/>
          <p:nvPr/>
        </p:nvSpPr>
        <p:spPr>
          <a:xfrm>
            <a:off x="694944" y="2106521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55ABD9-12CB-8D46-A4E9-2CB272804B4A}"/>
              </a:ext>
            </a:extLst>
          </p:cNvPr>
          <p:cNvSpPr/>
          <p:nvPr/>
        </p:nvSpPr>
        <p:spPr>
          <a:xfrm rot="5400000">
            <a:off x="1026414" y="3314168"/>
            <a:ext cx="836676" cy="5531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F78BA04-CE7B-828F-D85F-FE126B29A0CD}"/>
              </a:ext>
            </a:extLst>
          </p:cNvPr>
          <p:cNvSpPr/>
          <p:nvPr/>
        </p:nvSpPr>
        <p:spPr>
          <a:xfrm>
            <a:off x="2471112" y="2789238"/>
            <a:ext cx="1826568" cy="836676"/>
          </a:xfrm>
          <a:prstGeom prst="wedgeRoundRectCallout">
            <a:avLst>
              <a:gd name="adj1" fmla="val -62527"/>
              <a:gd name="adj2" fmla="val -286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업데이트</a:t>
            </a:r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2A1F2-86A7-4756-AFAD-F7D1280B86CE}"/>
              </a:ext>
            </a:extLst>
          </p:cNvPr>
          <p:cNvGrpSpPr/>
          <p:nvPr/>
        </p:nvGrpSpPr>
        <p:grpSpPr>
          <a:xfrm>
            <a:off x="4787535" y="4761822"/>
            <a:ext cx="3184623" cy="832624"/>
            <a:chOff x="4787535" y="4761822"/>
            <a:chExt cx="3184623" cy="83262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8E2C5F5-EDA9-4DBA-364A-F4A7E109FCF0}"/>
                </a:ext>
              </a:extLst>
            </p:cNvPr>
            <p:cNvSpPr/>
            <p:nvPr/>
          </p:nvSpPr>
          <p:spPr>
            <a:xfrm rot="20488504">
              <a:off x="4787535" y="4761822"/>
              <a:ext cx="2492128" cy="5531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A922B-E348-6677-51BE-388A94CC659F}"/>
                </a:ext>
              </a:extLst>
            </p:cNvPr>
            <p:cNvSpPr txBox="1"/>
            <p:nvPr/>
          </p:nvSpPr>
          <p:spPr>
            <a:xfrm rot="20473815">
              <a:off x="5770283" y="5071226"/>
              <a:ext cx="220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의존성 관리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98B3-DE1A-6111-9139-B7434709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22808A-3CE4-59A7-8B6E-9F5B1D379674}"/>
              </a:ext>
            </a:extLst>
          </p:cNvPr>
          <p:cNvGrpSpPr/>
          <p:nvPr/>
        </p:nvGrpSpPr>
        <p:grpSpPr>
          <a:xfrm>
            <a:off x="1216152" y="2240280"/>
            <a:ext cx="9674352" cy="3529584"/>
            <a:chOff x="1216152" y="2240280"/>
            <a:chExt cx="9674352" cy="352958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4373C7-CF3B-580D-B724-58E278E03CB6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A3FA2E-A43C-DF92-8D9E-138436F9FC8D}"/>
                </a:ext>
              </a:extLst>
            </p:cNvPr>
            <p:cNvSpPr txBox="1"/>
            <p:nvPr/>
          </p:nvSpPr>
          <p:spPr>
            <a:xfrm>
              <a:off x="5345442" y="22402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아나콘다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5A1E0-C04A-0CD4-8FA1-539E06A085DD}"/>
              </a:ext>
            </a:extLst>
          </p:cNvPr>
          <p:cNvGrpSpPr/>
          <p:nvPr/>
        </p:nvGrpSpPr>
        <p:grpSpPr>
          <a:xfrm>
            <a:off x="1642872" y="2999232"/>
            <a:ext cx="2161032" cy="2493264"/>
            <a:chOff x="1216152" y="2240280"/>
            <a:chExt cx="9674352" cy="352958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5BB23A-439C-B588-82E6-D3544B6FF001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30CB6-8AD5-CEAE-0374-0C0FEDF5371D}"/>
                </a:ext>
              </a:extLst>
            </p:cNvPr>
            <p:cNvSpPr txBox="1"/>
            <p:nvPr/>
          </p:nvSpPr>
          <p:spPr>
            <a:xfrm>
              <a:off x="2643718" y="2240280"/>
              <a:ext cx="7919305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1</a:t>
              </a:r>
              <a:endParaRPr lang="ko-KR" altLang="en-US" sz="2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797B37-28C8-4E8E-1846-58D0DDD2A9F7}"/>
              </a:ext>
            </a:extLst>
          </p:cNvPr>
          <p:cNvGrpSpPr/>
          <p:nvPr/>
        </p:nvGrpSpPr>
        <p:grpSpPr>
          <a:xfrm>
            <a:off x="4264926" y="2999232"/>
            <a:ext cx="2622054" cy="2493264"/>
            <a:chOff x="1216152" y="2240280"/>
            <a:chExt cx="11738222" cy="35295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C5AFD-726A-C83B-C177-F8AE39C2FE18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FBD48-5DC4-17A8-A347-66DCED6D3BB2}"/>
                </a:ext>
              </a:extLst>
            </p:cNvPr>
            <p:cNvSpPr txBox="1"/>
            <p:nvPr/>
          </p:nvSpPr>
          <p:spPr>
            <a:xfrm>
              <a:off x="2732518" y="2251877"/>
              <a:ext cx="10221856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2</a:t>
              </a:r>
              <a:endParaRPr lang="ko-KR" altLang="en-US" sz="2400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B33086-DB31-DDAA-A111-57C5D30CD3F1}"/>
              </a:ext>
            </a:extLst>
          </p:cNvPr>
          <p:cNvSpPr/>
          <p:nvPr/>
        </p:nvSpPr>
        <p:spPr>
          <a:xfrm>
            <a:off x="1795272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C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9971C-E9F8-9F2C-BE31-20D50C603660}"/>
              </a:ext>
            </a:extLst>
          </p:cNvPr>
          <p:cNvSpPr/>
          <p:nvPr/>
        </p:nvSpPr>
        <p:spPr>
          <a:xfrm>
            <a:off x="1795272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A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0B7CF-B67C-CC7A-7691-5426966EE6AD}"/>
              </a:ext>
            </a:extLst>
          </p:cNvPr>
          <p:cNvSpPr/>
          <p:nvPr/>
        </p:nvSpPr>
        <p:spPr>
          <a:xfrm>
            <a:off x="4417326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B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0EB767-E393-501D-9F84-FA3262D38969}"/>
              </a:ext>
            </a:extLst>
          </p:cNvPr>
          <p:cNvSpPr/>
          <p:nvPr/>
        </p:nvSpPr>
        <p:spPr>
          <a:xfrm>
            <a:off x="4417326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 A</a:t>
            </a:r>
          </a:p>
        </p:txBody>
      </p:sp>
    </p:spTree>
    <p:extLst>
      <p:ext uri="{BB962C8B-B14F-4D97-AF65-F5344CB8AC3E}">
        <p14:creationId xmlns:p14="http://schemas.microsoft.com/office/powerpoint/2010/main" val="37027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7327-BDFE-785F-2EBC-3C8ED516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</a:t>
            </a:r>
          </a:p>
        </p:txBody>
      </p:sp>
      <p:pic>
        <p:nvPicPr>
          <p:cNvPr id="1026" name="Picture 2" descr="안면인식⬝지능형CCTV 인증 획득…“AI로 보안 강화” | 카카오엔터프라이즈">
            <a:extLst>
              <a:ext uri="{FF2B5EF4-FFF2-40B4-BE49-F238E27FC236}">
                <a16:creationId xmlns:a16="http://schemas.microsoft.com/office/drawing/2014/main" id="{E440DED7-70FE-E468-AC8C-E030309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754"/>
            <a:ext cx="4492053" cy="32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73045-B081-397E-C5E5-1AF71763ABC4}"/>
              </a:ext>
            </a:extLst>
          </p:cNvPr>
          <p:cNvSpPr txBox="1"/>
          <p:nvPr/>
        </p:nvSpPr>
        <p:spPr>
          <a:xfrm>
            <a:off x="5577141" y="2203642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이미지나 비디오에서 의미 있는 정보를 추출하고</a:t>
            </a:r>
            <a:endParaRPr lang="en-US" altLang="ko-KR" dirty="0"/>
          </a:p>
          <a:p>
            <a:r>
              <a:rPr lang="ko-KR" altLang="en-US" dirty="0"/>
              <a:t>이해하는 기술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6CFC20-9BFB-F13D-A363-67650FD3D676}"/>
              </a:ext>
            </a:extLst>
          </p:cNvPr>
          <p:cNvGrpSpPr/>
          <p:nvPr/>
        </p:nvGrpSpPr>
        <p:grpSpPr>
          <a:xfrm>
            <a:off x="8357807" y="177006"/>
            <a:ext cx="2554341" cy="1884459"/>
            <a:chOff x="8357807" y="177006"/>
            <a:chExt cx="2554341" cy="18844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6646D8-C359-97C5-8ED4-C188F465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807" y="177006"/>
              <a:ext cx="1444562" cy="1779748"/>
            </a:xfrm>
            <a:prstGeom prst="rect">
              <a:avLst/>
            </a:prstGeom>
          </p:spPr>
        </p:pic>
        <p:sp>
          <p:nvSpPr>
            <p:cNvPr id="6" name="화살표: 위쪽 5">
              <a:extLst>
                <a:ext uri="{FF2B5EF4-FFF2-40B4-BE49-F238E27FC236}">
                  <a16:creationId xmlns:a16="http://schemas.microsoft.com/office/drawing/2014/main" id="{7E1288E8-08E8-F3C4-ECF2-CE8861190E1A}"/>
                </a:ext>
              </a:extLst>
            </p:cNvPr>
            <p:cNvSpPr/>
            <p:nvPr/>
          </p:nvSpPr>
          <p:spPr>
            <a:xfrm rot="18718472">
              <a:off x="10166912" y="1316229"/>
              <a:ext cx="475488" cy="1014984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F4C689-CB7F-B39D-0AB9-256CA22A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55" y="3816004"/>
            <a:ext cx="1889951" cy="1210645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E7315608-2A7A-059A-6700-B5EB9F5842FC}"/>
              </a:ext>
            </a:extLst>
          </p:cNvPr>
          <p:cNvSpPr/>
          <p:nvPr/>
        </p:nvSpPr>
        <p:spPr>
          <a:xfrm rot="9239081">
            <a:off x="6030776" y="2855434"/>
            <a:ext cx="475488" cy="10149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96F9C-DADF-4A18-A9FE-EA2BC8DB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3" t="33520" r="18267" b="33680"/>
          <a:stretch/>
        </p:blipFill>
        <p:spPr>
          <a:xfrm>
            <a:off x="5628214" y="4889306"/>
            <a:ext cx="2153105" cy="111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86ADA-2EA3-B738-0B91-9B94C56C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319" y="5243521"/>
            <a:ext cx="2176711" cy="406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052D5-FF40-C093-1A4C-27A19B3A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1" y="905463"/>
            <a:ext cx="1717358" cy="76896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B82027A-5C18-9B63-DFCB-E7F758D2BCA3}"/>
              </a:ext>
            </a:extLst>
          </p:cNvPr>
          <p:cNvSpPr/>
          <p:nvPr/>
        </p:nvSpPr>
        <p:spPr>
          <a:xfrm>
            <a:off x="5908748" y="1608333"/>
            <a:ext cx="374504" cy="553565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909</Words>
  <Application>Microsoft Office PowerPoint</Application>
  <PresentationFormat>와이드스크린</PresentationFormat>
  <Paragraphs>305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핸드이노 이론</vt:lpstr>
      <vt:lpstr>시리얼 통신</vt:lpstr>
      <vt:lpstr>함수</vt:lpstr>
      <vt:lpstr>배열</vt:lpstr>
      <vt:lpstr>서보모터</vt:lpstr>
      <vt:lpstr>파이썬 라이브러리</vt:lpstr>
      <vt:lpstr>아나콘다</vt:lpstr>
      <vt:lpstr>가상환경</vt:lpstr>
      <vt:lpstr>컴퓨터 비전</vt:lpstr>
      <vt:lpstr>이미지와 동영상</vt:lpstr>
      <vt:lpstr>이미지와 동영상</vt:lpstr>
      <vt:lpstr>이미지와 동영상</vt:lpstr>
      <vt:lpstr>인공지능을 사용한 문제 해결 순서</vt:lpstr>
      <vt:lpstr>PowerPoint 프레젠테이션</vt:lpstr>
      <vt:lpstr>용어설명</vt:lpstr>
      <vt:lpstr>PowerPoint 프레젠테이션</vt:lpstr>
      <vt:lpstr>신경</vt:lpstr>
      <vt:lpstr>수학적 구현</vt:lpstr>
      <vt:lpstr>PowerPoint 프레젠테이션</vt:lpstr>
      <vt:lpstr>인공신경망</vt:lpstr>
      <vt:lpstr>PowerPoint 프레젠테이션</vt:lpstr>
      <vt:lpstr>계산, 학습 예제</vt:lpstr>
      <vt:lpstr>예제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경사하강법</vt:lpstr>
      <vt:lpstr>CNN  Convolutional neural network</vt:lpstr>
      <vt:lpstr>필터 예시</vt:lpstr>
      <vt:lpstr>CNN</vt:lpstr>
      <vt:lpstr>데이터의 중요성</vt:lpstr>
      <vt:lpstr>데이터의 중요성</vt:lpstr>
      <vt:lpstr>인공지능을 사용한 문제 해결 순서</vt:lpstr>
      <vt:lpstr>문제 파악</vt:lpstr>
      <vt:lpstr>데이터 수집, 전처리, 모델 학습, 평가</vt:lpstr>
      <vt:lpstr>모델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topaz 11100</cp:lastModifiedBy>
  <cp:revision>18</cp:revision>
  <dcterms:created xsi:type="dcterms:W3CDTF">2024-07-23T13:43:54Z</dcterms:created>
  <dcterms:modified xsi:type="dcterms:W3CDTF">2025-01-16T12:18:34Z</dcterms:modified>
</cp:coreProperties>
</file>